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84" r:id="rId6"/>
    <p:sldId id="283" r:id="rId7"/>
    <p:sldId id="27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83" autoAdjust="0"/>
    <p:restoredTop sz="83663" autoAdjust="0"/>
  </p:normalViewPr>
  <p:slideViewPr>
    <p:cSldViewPr snapToGrid="0">
      <p:cViewPr varScale="1">
        <p:scale>
          <a:sx n="105" d="100"/>
          <a:sy n="105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Team Work Skills</c:v>
                </c:pt>
                <c:pt idx="1">
                  <c:v>Written Communication Skills</c:v>
                </c:pt>
                <c:pt idx="2">
                  <c:v>Leadership</c:v>
                </c:pt>
                <c:pt idx="3">
                  <c:v>Verbal Communication Skills</c:v>
                </c:pt>
                <c:pt idx="4">
                  <c:v>Interpersonal Skills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0.76</c:v>
                </c:pt>
                <c:pt idx="1">
                  <c:v>0.73299999999999998</c:v>
                </c:pt>
                <c:pt idx="2">
                  <c:v>0.60299999999999998</c:v>
                </c:pt>
                <c:pt idx="3">
                  <c:v>0.58799999999999997</c:v>
                </c:pt>
                <c:pt idx="4">
                  <c:v>0.56499999999999995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9A-45AD-90AC-E2913B60E7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2656031"/>
        <c:axId val="1882656863"/>
      </c:barChart>
      <c:catAx>
        <c:axId val="18826560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2656863"/>
        <c:crosses val="autoZero"/>
        <c:auto val="1"/>
        <c:lblAlgn val="ctr"/>
        <c:lblOffset val="100"/>
        <c:noMultiLvlLbl val="0"/>
      </c:catAx>
      <c:valAx>
        <c:axId val="18826568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26560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0B6B60-9CBB-48FB-A0AE-1D5F069BDA41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242B96E-A24A-4EF7-8AE2-C571F2FEF876}">
      <dgm:prSet/>
      <dgm:spPr/>
      <dgm:t>
        <a:bodyPr/>
        <a:lstStyle/>
        <a:p>
          <a:r>
            <a:rPr lang="en-US" dirty="0">
              <a:latin typeface="Calibri"/>
              <a:cs typeface="Calibri"/>
            </a:rPr>
            <a:t>Educate the whole student</a:t>
          </a:r>
        </a:p>
      </dgm:t>
    </dgm:pt>
    <dgm:pt modelId="{9BAE1F97-508F-4768-AFB7-EB38D1017E58}" type="parTrans" cxnId="{16BF68DD-E0C7-4235-BBB9-547191ED6560}">
      <dgm:prSet/>
      <dgm:spPr/>
      <dgm:t>
        <a:bodyPr/>
        <a:lstStyle/>
        <a:p>
          <a:endParaRPr lang="en-US"/>
        </a:p>
      </dgm:t>
    </dgm:pt>
    <dgm:pt modelId="{6B89B802-0A10-4B51-9385-11249C2ADCE0}" type="sibTrans" cxnId="{16BF68DD-E0C7-4235-BBB9-547191ED6560}">
      <dgm:prSet/>
      <dgm:spPr/>
      <dgm:t>
        <a:bodyPr/>
        <a:lstStyle/>
        <a:p>
          <a:endParaRPr lang="en-US"/>
        </a:p>
      </dgm:t>
    </dgm:pt>
    <dgm:pt modelId="{3FDA4399-E38D-47C2-B226-AC2AD68708FB}">
      <dgm:prSet/>
      <dgm:spPr/>
      <dgm:t>
        <a:bodyPr/>
        <a:lstStyle/>
        <a:p>
          <a:r>
            <a:rPr lang="en-US" dirty="0">
              <a:latin typeface="Calibri"/>
              <a:cs typeface="Calibri"/>
            </a:rPr>
            <a:t>Support and complement GC Journeys high-impact practices</a:t>
          </a:r>
        </a:p>
      </dgm:t>
    </dgm:pt>
    <dgm:pt modelId="{6AD85917-DEF4-4643-BD03-7A444EF967E2}" type="parTrans" cxnId="{EBF33C3E-1C8C-4B9D-8BF6-CF362E1D8093}">
      <dgm:prSet/>
      <dgm:spPr/>
      <dgm:t>
        <a:bodyPr/>
        <a:lstStyle/>
        <a:p>
          <a:endParaRPr lang="en-US"/>
        </a:p>
      </dgm:t>
    </dgm:pt>
    <dgm:pt modelId="{5FB99EF2-7031-4547-A508-61A1D515A934}" type="sibTrans" cxnId="{EBF33C3E-1C8C-4B9D-8BF6-CF362E1D8093}">
      <dgm:prSet/>
      <dgm:spPr/>
      <dgm:t>
        <a:bodyPr/>
        <a:lstStyle/>
        <a:p>
          <a:endParaRPr lang="en-US"/>
        </a:p>
      </dgm:t>
    </dgm:pt>
    <dgm:pt modelId="{5C72F086-B5CC-4900-8D74-CC6651E0BD24}">
      <dgm:prSet/>
      <dgm:spPr/>
      <dgm:t>
        <a:bodyPr/>
        <a:lstStyle/>
        <a:p>
          <a:r>
            <a:rPr lang="en-US" dirty="0">
              <a:latin typeface="Calibri"/>
              <a:cs typeface="Calibri"/>
            </a:rPr>
            <a:t>Provide students with the skills and experience that employers are seeking in the workplace</a:t>
          </a:r>
        </a:p>
      </dgm:t>
    </dgm:pt>
    <dgm:pt modelId="{5CB21A0C-443B-46A5-92B4-70054ABA1B93}" type="parTrans" cxnId="{944DE8AC-0994-44F2-AAF2-8450B40548FB}">
      <dgm:prSet/>
      <dgm:spPr/>
      <dgm:t>
        <a:bodyPr/>
        <a:lstStyle/>
        <a:p>
          <a:endParaRPr lang="en-US"/>
        </a:p>
      </dgm:t>
    </dgm:pt>
    <dgm:pt modelId="{BC983276-08F4-4697-BAF2-3FFE20D43A5F}" type="sibTrans" cxnId="{944DE8AC-0994-44F2-AAF2-8450B40548FB}">
      <dgm:prSet/>
      <dgm:spPr/>
      <dgm:t>
        <a:bodyPr/>
        <a:lstStyle/>
        <a:p>
          <a:endParaRPr lang="en-US"/>
        </a:p>
      </dgm:t>
    </dgm:pt>
    <dgm:pt modelId="{FDD5B3D0-CE87-4F12-871F-A852CD8144FC}">
      <dgm:prSet/>
      <dgm:spPr/>
      <dgm:t>
        <a:bodyPr/>
        <a:lstStyle/>
        <a:p>
          <a:r>
            <a:rPr lang="en-US" dirty="0">
              <a:latin typeface="Calibri"/>
              <a:cs typeface="Calibri"/>
            </a:rPr>
            <a:t>Re-engage students in the co-curriculum Post COVID-19 pandemic</a:t>
          </a:r>
        </a:p>
      </dgm:t>
    </dgm:pt>
    <dgm:pt modelId="{4C52C3D6-9030-445E-BF80-0C07AC0DB82B}" type="parTrans" cxnId="{442BC6A9-7C9A-4313-92B8-0CA94C73F23B}">
      <dgm:prSet/>
      <dgm:spPr/>
      <dgm:t>
        <a:bodyPr/>
        <a:lstStyle/>
        <a:p>
          <a:endParaRPr lang="en-US"/>
        </a:p>
      </dgm:t>
    </dgm:pt>
    <dgm:pt modelId="{62D53206-646A-42CF-B389-A031F678F7A6}" type="sibTrans" cxnId="{442BC6A9-7C9A-4313-92B8-0CA94C73F23B}">
      <dgm:prSet/>
      <dgm:spPr/>
      <dgm:t>
        <a:bodyPr/>
        <a:lstStyle/>
        <a:p>
          <a:endParaRPr lang="en-US"/>
        </a:p>
      </dgm:t>
    </dgm:pt>
    <dgm:pt modelId="{56943F9D-4C37-44CE-85A6-0C1EC4D9BDF9}">
      <dgm:prSet/>
      <dgm:spPr/>
      <dgm:t>
        <a:bodyPr/>
        <a:lstStyle/>
        <a:p>
          <a:r>
            <a:rPr lang="en-US" dirty="0">
              <a:latin typeface="Calibri"/>
              <a:cs typeface="Calibri"/>
            </a:rPr>
            <a:t>Provide students with life skills to help them prepare for life after Georgia College &amp; State University</a:t>
          </a:r>
        </a:p>
      </dgm:t>
    </dgm:pt>
    <dgm:pt modelId="{C3F81FF7-8AB5-429C-A52D-69169FF305DF}" type="parTrans" cxnId="{9F9BA206-FD40-4341-8FDF-6C80ED6EA461}">
      <dgm:prSet/>
      <dgm:spPr/>
      <dgm:t>
        <a:bodyPr/>
        <a:lstStyle/>
        <a:p>
          <a:endParaRPr lang="en-US"/>
        </a:p>
      </dgm:t>
    </dgm:pt>
    <dgm:pt modelId="{D40DE7F1-2C2B-4063-BB2A-2191AA1A7226}" type="sibTrans" cxnId="{9F9BA206-FD40-4341-8FDF-6C80ED6EA461}">
      <dgm:prSet/>
      <dgm:spPr/>
      <dgm:t>
        <a:bodyPr/>
        <a:lstStyle/>
        <a:p>
          <a:endParaRPr lang="en-US"/>
        </a:p>
      </dgm:t>
    </dgm:pt>
    <dgm:pt modelId="{FB01C936-6257-4A43-A368-E295F6B48098}" type="pres">
      <dgm:prSet presAssocID="{F80B6B60-9CBB-48FB-A0AE-1D5F069BDA41}" presName="diagram" presStyleCnt="0">
        <dgm:presLayoutVars>
          <dgm:dir/>
          <dgm:resizeHandles val="exact"/>
        </dgm:presLayoutVars>
      </dgm:prSet>
      <dgm:spPr/>
    </dgm:pt>
    <dgm:pt modelId="{80C1B11F-4708-4844-AD27-D17A95CCB8A5}" type="pres">
      <dgm:prSet presAssocID="{D242B96E-A24A-4EF7-8AE2-C571F2FEF876}" presName="node" presStyleLbl="node1" presStyleIdx="0" presStyleCnt="5">
        <dgm:presLayoutVars>
          <dgm:bulletEnabled val="1"/>
        </dgm:presLayoutVars>
      </dgm:prSet>
      <dgm:spPr/>
    </dgm:pt>
    <dgm:pt modelId="{D8A72A76-B31E-489D-8101-276883011183}" type="pres">
      <dgm:prSet presAssocID="{6B89B802-0A10-4B51-9385-11249C2ADCE0}" presName="sibTrans" presStyleCnt="0"/>
      <dgm:spPr/>
    </dgm:pt>
    <dgm:pt modelId="{4925F7B0-95E1-4C1A-B2A8-C5CBC8FF6BF8}" type="pres">
      <dgm:prSet presAssocID="{3FDA4399-E38D-47C2-B226-AC2AD68708FB}" presName="node" presStyleLbl="node1" presStyleIdx="1" presStyleCnt="5">
        <dgm:presLayoutVars>
          <dgm:bulletEnabled val="1"/>
        </dgm:presLayoutVars>
      </dgm:prSet>
      <dgm:spPr/>
    </dgm:pt>
    <dgm:pt modelId="{5D16018D-1B8B-4379-89F5-6C176A77760F}" type="pres">
      <dgm:prSet presAssocID="{5FB99EF2-7031-4547-A508-61A1D515A934}" presName="sibTrans" presStyleCnt="0"/>
      <dgm:spPr/>
    </dgm:pt>
    <dgm:pt modelId="{6DB00102-217B-467E-AB79-2770FC40BCD0}" type="pres">
      <dgm:prSet presAssocID="{5C72F086-B5CC-4900-8D74-CC6651E0BD24}" presName="node" presStyleLbl="node1" presStyleIdx="2" presStyleCnt="5">
        <dgm:presLayoutVars>
          <dgm:bulletEnabled val="1"/>
        </dgm:presLayoutVars>
      </dgm:prSet>
      <dgm:spPr/>
    </dgm:pt>
    <dgm:pt modelId="{EE91B385-3C46-465E-AA87-A706F7D1E6B8}" type="pres">
      <dgm:prSet presAssocID="{BC983276-08F4-4697-BAF2-3FFE20D43A5F}" presName="sibTrans" presStyleCnt="0"/>
      <dgm:spPr/>
    </dgm:pt>
    <dgm:pt modelId="{D36E60D2-0245-4862-A75D-B6E45A191213}" type="pres">
      <dgm:prSet presAssocID="{FDD5B3D0-CE87-4F12-871F-A852CD8144FC}" presName="node" presStyleLbl="node1" presStyleIdx="3" presStyleCnt="5">
        <dgm:presLayoutVars>
          <dgm:bulletEnabled val="1"/>
        </dgm:presLayoutVars>
      </dgm:prSet>
      <dgm:spPr/>
    </dgm:pt>
    <dgm:pt modelId="{C6B9D130-1ABE-4A50-A3B7-F29D304F7409}" type="pres">
      <dgm:prSet presAssocID="{62D53206-646A-42CF-B389-A031F678F7A6}" presName="sibTrans" presStyleCnt="0"/>
      <dgm:spPr/>
    </dgm:pt>
    <dgm:pt modelId="{62B96925-EFE5-4E87-A8BA-5B79C6AEBF6C}" type="pres">
      <dgm:prSet presAssocID="{56943F9D-4C37-44CE-85A6-0C1EC4D9BDF9}" presName="node" presStyleLbl="node1" presStyleIdx="4" presStyleCnt="5">
        <dgm:presLayoutVars>
          <dgm:bulletEnabled val="1"/>
        </dgm:presLayoutVars>
      </dgm:prSet>
      <dgm:spPr/>
    </dgm:pt>
  </dgm:ptLst>
  <dgm:cxnLst>
    <dgm:cxn modelId="{9F9BA206-FD40-4341-8FDF-6C80ED6EA461}" srcId="{F80B6B60-9CBB-48FB-A0AE-1D5F069BDA41}" destId="{56943F9D-4C37-44CE-85A6-0C1EC4D9BDF9}" srcOrd="4" destOrd="0" parTransId="{C3F81FF7-8AB5-429C-A52D-69169FF305DF}" sibTransId="{D40DE7F1-2C2B-4063-BB2A-2191AA1A7226}"/>
    <dgm:cxn modelId="{74E14C34-E900-4B30-8D40-75428FF3B676}" type="presOf" srcId="{FDD5B3D0-CE87-4F12-871F-A852CD8144FC}" destId="{D36E60D2-0245-4862-A75D-B6E45A191213}" srcOrd="0" destOrd="0" presId="urn:microsoft.com/office/officeart/2005/8/layout/default"/>
    <dgm:cxn modelId="{EBF33C3E-1C8C-4B9D-8BF6-CF362E1D8093}" srcId="{F80B6B60-9CBB-48FB-A0AE-1D5F069BDA41}" destId="{3FDA4399-E38D-47C2-B226-AC2AD68708FB}" srcOrd="1" destOrd="0" parTransId="{6AD85917-DEF4-4643-BD03-7A444EF967E2}" sibTransId="{5FB99EF2-7031-4547-A508-61A1D515A934}"/>
    <dgm:cxn modelId="{A96CF24C-CD4F-49EA-8CD9-C242F3941BE7}" type="presOf" srcId="{D242B96E-A24A-4EF7-8AE2-C571F2FEF876}" destId="{80C1B11F-4708-4844-AD27-D17A95CCB8A5}" srcOrd="0" destOrd="0" presId="urn:microsoft.com/office/officeart/2005/8/layout/default"/>
    <dgm:cxn modelId="{8FA2157B-D3BE-4E14-B1BE-E21132557A4E}" type="presOf" srcId="{3FDA4399-E38D-47C2-B226-AC2AD68708FB}" destId="{4925F7B0-95E1-4C1A-B2A8-C5CBC8FF6BF8}" srcOrd="0" destOrd="0" presId="urn:microsoft.com/office/officeart/2005/8/layout/default"/>
    <dgm:cxn modelId="{715EA694-2986-47F8-B9AF-01C806BF2E53}" type="presOf" srcId="{56943F9D-4C37-44CE-85A6-0C1EC4D9BDF9}" destId="{62B96925-EFE5-4E87-A8BA-5B79C6AEBF6C}" srcOrd="0" destOrd="0" presId="urn:microsoft.com/office/officeart/2005/8/layout/default"/>
    <dgm:cxn modelId="{B36A3B9F-69E9-4191-9D12-04422C6D6D9B}" type="presOf" srcId="{5C72F086-B5CC-4900-8D74-CC6651E0BD24}" destId="{6DB00102-217B-467E-AB79-2770FC40BCD0}" srcOrd="0" destOrd="0" presId="urn:microsoft.com/office/officeart/2005/8/layout/default"/>
    <dgm:cxn modelId="{442BC6A9-7C9A-4313-92B8-0CA94C73F23B}" srcId="{F80B6B60-9CBB-48FB-A0AE-1D5F069BDA41}" destId="{FDD5B3D0-CE87-4F12-871F-A852CD8144FC}" srcOrd="3" destOrd="0" parTransId="{4C52C3D6-9030-445E-BF80-0C07AC0DB82B}" sibTransId="{62D53206-646A-42CF-B389-A031F678F7A6}"/>
    <dgm:cxn modelId="{944DE8AC-0994-44F2-AAF2-8450B40548FB}" srcId="{F80B6B60-9CBB-48FB-A0AE-1D5F069BDA41}" destId="{5C72F086-B5CC-4900-8D74-CC6651E0BD24}" srcOrd="2" destOrd="0" parTransId="{5CB21A0C-443B-46A5-92B4-70054ABA1B93}" sibTransId="{BC983276-08F4-4697-BAF2-3FFE20D43A5F}"/>
    <dgm:cxn modelId="{16BF68DD-E0C7-4235-BBB9-547191ED6560}" srcId="{F80B6B60-9CBB-48FB-A0AE-1D5F069BDA41}" destId="{D242B96E-A24A-4EF7-8AE2-C571F2FEF876}" srcOrd="0" destOrd="0" parTransId="{9BAE1F97-508F-4768-AFB7-EB38D1017E58}" sibTransId="{6B89B802-0A10-4B51-9385-11249C2ADCE0}"/>
    <dgm:cxn modelId="{917E48EC-CBC8-4F3F-A82B-408048D0B661}" type="presOf" srcId="{F80B6B60-9CBB-48FB-A0AE-1D5F069BDA41}" destId="{FB01C936-6257-4A43-A368-E295F6B48098}" srcOrd="0" destOrd="0" presId="urn:microsoft.com/office/officeart/2005/8/layout/default"/>
    <dgm:cxn modelId="{81A64611-0A8F-4CAB-AE7E-85FC02F7BF3A}" type="presParOf" srcId="{FB01C936-6257-4A43-A368-E295F6B48098}" destId="{80C1B11F-4708-4844-AD27-D17A95CCB8A5}" srcOrd="0" destOrd="0" presId="urn:microsoft.com/office/officeart/2005/8/layout/default"/>
    <dgm:cxn modelId="{82D32F62-60C1-488E-B62A-E3F011189EC7}" type="presParOf" srcId="{FB01C936-6257-4A43-A368-E295F6B48098}" destId="{D8A72A76-B31E-489D-8101-276883011183}" srcOrd="1" destOrd="0" presId="urn:microsoft.com/office/officeart/2005/8/layout/default"/>
    <dgm:cxn modelId="{24F93EA3-98EA-496C-B197-16990A927E97}" type="presParOf" srcId="{FB01C936-6257-4A43-A368-E295F6B48098}" destId="{4925F7B0-95E1-4C1A-B2A8-C5CBC8FF6BF8}" srcOrd="2" destOrd="0" presId="urn:microsoft.com/office/officeart/2005/8/layout/default"/>
    <dgm:cxn modelId="{E5AC5822-2C4B-44E4-9B3B-66A0BB367251}" type="presParOf" srcId="{FB01C936-6257-4A43-A368-E295F6B48098}" destId="{5D16018D-1B8B-4379-89F5-6C176A77760F}" srcOrd="3" destOrd="0" presId="urn:microsoft.com/office/officeart/2005/8/layout/default"/>
    <dgm:cxn modelId="{42EA4FAF-B936-436C-A64A-4C78BF1ADD46}" type="presParOf" srcId="{FB01C936-6257-4A43-A368-E295F6B48098}" destId="{6DB00102-217B-467E-AB79-2770FC40BCD0}" srcOrd="4" destOrd="0" presId="urn:microsoft.com/office/officeart/2005/8/layout/default"/>
    <dgm:cxn modelId="{24B293AB-7D7F-4545-B5D5-0CBAD9677812}" type="presParOf" srcId="{FB01C936-6257-4A43-A368-E295F6B48098}" destId="{EE91B385-3C46-465E-AA87-A706F7D1E6B8}" srcOrd="5" destOrd="0" presId="urn:microsoft.com/office/officeart/2005/8/layout/default"/>
    <dgm:cxn modelId="{C4D06E03-F576-4458-A1DD-6A36733DA50D}" type="presParOf" srcId="{FB01C936-6257-4A43-A368-E295F6B48098}" destId="{D36E60D2-0245-4862-A75D-B6E45A191213}" srcOrd="6" destOrd="0" presId="urn:microsoft.com/office/officeart/2005/8/layout/default"/>
    <dgm:cxn modelId="{C0902D06-D501-4211-8416-1008BD8191BD}" type="presParOf" srcId="{FB01C936-6257-4A43-A368-E295F6B48098}" destId="{C6B9D130-1ABE-4A50-A3B7-F29D304F7409}" srcOrd="7" destOrd="0" presId="urn:microsoft.com/office/officeart/2005/8/layout/default"/>
    <dgm:cxn modelId="{97C9D3FC-25B3-4821-9E42-FF7E73591531}" type="presParOf" srcId="{FB01C936-6257-4A43-A368-E295F6B48098}" destId="{62B96925-EFE5-4E87-A8BA-5B79C6AEBF6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ED2232-A301-47E1-B3CE-4D08FE3EABD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5A75294-1733-4323-AEBF-44D2BE0EB57E}">
      <dgm:prSet/>
      <dgm:spPr/>
      <dgm:t>
        <a:bodyPr/>
        <a:lstStyle/>
        <a:p>
          <a:r>
            <a:rPr lang="en-US" dirty="0"/>
            <a:t>Each program in the system will fall into one or more of 10 categories</a:t>
          </a:r>
        </a:p>
      </dgm:t>
    </dgm:pt>
    <dgm:pt modelId="{23B70F39-F845-4E34-9EDA-627905FC502C}" type="parTrans" cxnId="{9BDA0D33-BBB8-412E-B7E6-36090C39136A}">
      <dgm:prSet/>
      <dgm:spPr/>
      <dgm:t>
        <a:bodyPr/>
        <a:lstStyle/>
        <a:p>
          <a:endParaRPr lang="en-US"/>
        </a:p>
      </dgm:t>
    </dgm:pt>
    <dgm:pt modelId="{30F56E47-7A34-4510-BBC9-D5EA20C02900}" type="sibTrans" cxnId="{9BDA0D33-BBB8-412E-B7E6-36090C39136A}">
      <dgm:prSet/>
      <dgm:spPr/>
      <dgm:t>
        <a:bodyPr/>
        <a:lstStyle/>
        <a:p>
          <a:endParaRPr lang="en-US"/>
        </a:p>
      </dgm:t>
    </dgm:pt>
    <dgm:pt modelId="{93ADD317-9B7F-47DF-839E-4038CDF905FA}">
      <dgm:prSet/>
      <dgm:spPr/>
      <dgm:t>
        <a:bodyPr/>
        <a:lstStyle/>
        <a:p>
          <a:r>
            <a:rPr lang="en-US" dirty="0"/>
            <a:t>Students accumulate points for participation </a:t>
          </a:r>
        </a:p>
      </dgm:t>
    </dgm:pt>
    <dgm:pt modelId="{FEAA9CD8-1EFC-44F4-B3B6-B7EED008C156}" type="parTrans" cxnId="{6A153B3F-0A57-4932-BA05-4ECE28CCBDA8}">
      <dgm:prSet/>
      <dgm:spPr/>
      <dgm:t>
        <a:bodyPr/>
        <a:lstStyle/>
        <a:p>
          <a:endParaRPr lang="en-US"/>
        </a:p>
      </dgm:t>
    </dgm:pt>
    <dgm:pt modelId="{566DBAE0-65D5-453B-B7CF-22FC8D3BDE64}" type="sibTrans" cxnId="{6A153B3F-0A57-4932-BA05-4ECE28CCBDA8}">
      <dgm:prSet/>
      <dgm:spPr/>
      <dgm:t>
        <a:bodyPr/>
        <a:lstStyle/>
        <a:p>
          <a:endParaRPr lang="en-US"/>
        </a:p>
      </dgm:t>
    </dgm:pt>
    <dgm:pt modelId="{E66954DD-4868-4021-A973-94A8A8EB960A}">
      <dgm:prSet/>
      <dgm:spPr/>
      <dgm:t>
        <a:bodyPr/>
        <a:lstStyle/>
        <a:p>
          <a:r>
            <a:rPr lang="en-US" dirty="0"/>
            <a:t>Recognition of levels of participation within each program category </a:t>
          </a:r>
        </a:p>
      </dgm:t>
    </dgm:pt>
    <dgm:pt modelId="{5F45451E-7DA9-46F4-9608-2A01460AF736}" type="parTrans" cxnId="{614EBF0F-B8F8-46F1-960A-DA7F42DD43A6}">
      <dgm:prSet/>
      <dgm:spPr/>
      <dgm:t>
        <a:bodyPr/>
        <a:lstStyle/>
        <a:p>
          <a:endParaRPr lang="en-US"/>
        </a:p>
      </dgm:t>
    </dgm:pt>
    <dgm:pt modelId="{B01CD409-FCD3-4F28-8341-9F94157C6878}" type="sibTrans" cxnId="{614EBF0F-B8F8-46F1-960A-DA7F42DD43A6}">
      <dgm:prSet/>
      <dgm:spPr/>
      <dgm:t>
        <a:bodyPr/>
        <a:lstStyle/>
        <a:p>
          <a:endParaRPr lang="en-US"/>
        </a:p>
      </dgm:t>
    </dgm:pt>
    <dgm:pt modelId="{F727F235-0025-4734-A630-864DD839BDB0}">
      <dgm:prSet/>
      <dgm:spPr/>
      <dgm:t>
        <a:bodyPr/>
        <a:lstStyle/>
        <a:p>
          <a:r>
            <a:rPr lang="en-US" dirty="0"/>
            <a:t>Students who complete the required number of experiences for all 10 categories are invite to join the "Green and Blue Society" </a:t>
          </a:r>
        </a:p>
      </dgm:t>
    </dgm:pt>
    <dgm:pt modelId="{732ACDBA-2D00-40D3-8986-E98EF822A4DF}" type="parTrans" cxnId="{AA92E6F7-1AFE-4FDF-8A61-3569BAC77BD0}">
      <dgm:prSet/>
      <dgm:spPr/>
      <dgm:t>
        <a:bodyPr/>
        <a:lstStyle/>
        <a:p>
          <a:endParaRPr lang="en-US"/>
        </a:p>
      </dgm:t>
    </dgm:pt>
    <dgm:pt modelId="{9E40C1B8-0782-4B60-A3A2-06D082E66934}" type="sibTrans" cxnId="{AA92E6F7-1AFE-4FDF-8A61-3569BAC77BD0}">
      <dgm:prSet/>
      <dgm:spPr/>
      <dgm:t>
        <a:bodyPr/>
        <a:lstStyle/>
        <a:p>
          <a:endParaRPr lang="en-US"/>
        </a:p>
      </dgm:t>
    </dgm:pt>
    <dgm:pt modelId="{68FC0C36-1CFB-4B5C-BF8C-9D471DFC1772}">
      <dgm:prSet/>
      <dgm:spPr/>
      <dgm:t>
        <a:bodyPr/>
        <a:lstStyle/>
        <a:p>
          <a:r>
            <a:rPr lang="en-US" dirty="0"/>
            <a:t>Students can track their </a:t>
          </a:r>
          <a:r>
            <a:rPr lang="en-US" dirty="0">
              <a:latin typeface="Gill Sans MT" panose="020B0502020104020203"/>
            </a:rPr>
            <a:t>participation</a:t>
          </a:r>
          <a:r>
            <a:rPr lang="en-US" dirty="0"/>
            <a:t> on their dashboard in GC Connect</a:t>
          </a:r>
        </a:p>
      </dgm:t>
    </dgm:pt>
    <dgm:pt modelId="{C7511B89-20AF-422B-A73A-CD200F00D9FD}" type="parTrans" cxnId="{63711340-E66C-44B2-B45E-E6CA1B7EBFCB}">
      <dgm:prSet/>
      <dgm:spPr/>
      <dgm:t>
        <a:bodyPr/>
        <a:lstStyle/>
        <a:p>
          <a:endParaRPr lang="en-US"/>
        </a:p>
      </dgm:t>
    </dgm:pt>
    <dgm:pt modelId="{DF55590C-11CC-44FE-B8CA-FF1974CB7674}" type="sibTrans" cxnId="{63711340-E66C-44B2-B45E-E6CA1B7EBFCB}">
      <dgm:prSet/>
      <dgm:spPr/>
      <dgm:t>
        <a:bodyPr/>
        <a:lstStyle/>
        <a:p>
          <a:endParaRPr lang="en-US"/>
        </a:p>
      </dgm:t>
    </dgm:pt>
    <dgm:pt modelId="{274A7075-6E20-46CD-B85D-BA286DC77FEA}" type="pres">
      <dgm:prSet presAssocID="{AEED2232-A301-47E1-B3CE-4D08FE3EABD1}" presName="linear" presStyleCnt="0">
        <dgm:presLayoutVars>
          <dgm:animLvl val="lvl"/>
          <dgm:resizeHandles val="exact"/>
        </dgm:presLayoutVars>
      </dgm:prSet>
      <dgm:spPr/>
    </dgm:pt>
    <dgm:pt modelId="{8B199D38-64C6-4317-8E0F-875CE3657D0E}" type="pres">
      <dgm:prSet presAssocID="{D5A75294-1733-4323-AEBF-44D2BE0EB57E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C003948-A866-41CA-9348-8C12BB636A34}" type="pres">
      <dgm:prSet presAssocID="{30F56E47-7A34-4510-BBC9-D5EA20C02900}" presName="spacer" presStyleCnt="0"/>
      <dgm:spPr/>
    </dgm:pt>
    <dgm:pt modelId="{4C13B1B1-7524-4A32-AF10-07B459232205}" type="pres">
      <dgm:prSet presAssocID="{93ADD317-9B7F-47DF-839E-4038CDF905F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E825D1E-0D04-440C-8037-759B3728641C}" type="pres">
      <dgm:prSet presAssocID="{566DBAE0-65D5-453B-B7CF-22FC8D3BDE64}" presName="spacer" presStyleCnt="0"/>
      <dgm:spPr/>
    </dgm:pt>
    <dgm:pt modelId="{7CB96A6B-8235-4129-A154-D28EE1653458}" type="pres">
      <dgm:prSet presAssocID="{E66954DD-4868-4021-A973-94A8A8EB960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725D039-872C-4526-9185-2679BFE6AC47}" type="pres">
      <dgm:prSet presAssocID="{B01CD409-FCD3-4F28-8341-9F94157C6878}" presName="spacer" presStyleCnt="0"/>
      <dgm:spPr/>
    </dgm:pt>
    <dgm:pt modelId="{AB97ACDB-0841-4114-A497-246FC9C03754}" type="pres">
      <dgm:prSet presAssocID="{F727F235-0025-4734-A630-864DD839BDB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F9EEB23-F1AF-4F0E-9B7A-A9E32F865123}" type="pres">
      <dgm:prSet presAssocID="{9E40C1B8-0782-4B60-A3A2-06D082E66934}" presName="spacer" presStyleCnt="0"/>
      <dgm:spPr/>
    </dgm:pt>
    <dgm:pt modelId="{43978914-3666-48CB-B139-028070EF1469}" type="pres">
      <dgm:prSet presAssocID="{68FC0C36-1CFB-4B5C-BF8C-9D471DFC1772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9AD4403-51AA-41FF-A1F9-30C55EACBCB3}" type="presOf" srcId="{AEED2232-A301-47E1-B3CE-4D08FE3EABD1}" destId="{274A7075-6E20-46CD-B85D-BA286DC77FEA}" srcOrd="0" destOrd="0" presId="urn:microsoft.com/office/officeart/2005/8/layout/vList2"/>
    <dgm:cxn modelId="{9DF34D0A-EF37-4832-ABEC-032D38D3BED7}" type="presOf" srcId="{F727F235-0025-4734-A630-864DD839BDB0}" destId="{AB97ACDB-0841-4114-A497-246FC9C03754}" srcOrd="0" destOrd="0" presId="urn:microsoft.com/office/officeart/2005/8/layout/vList2"/>
    <dgm:cxn modelId="{614EBF0F-B8F8-46F1-960A-DA7F42DD43A6}" srcId="{AEED2232-A301-47E1-B3CE-4D08FE3EABD1}" destId="{E66954DD-4868-4021-A973-94A8A8EB960A}" srcOrd="2" destOrd="0" parTransId="{5F45451E-7DA9-46F4-9608-2A01460AF736}" sibTransId="{B01CD409-FCD3-4F28-8341-9F94157C6878}"/>
    <dgm:cxn modelId="{92F22A17-58FC-4EC0-AE05-40395BC26885}" type="presOf" srcId="{68FC0C36-1CFB-4B5C-BF8C-9D471DFC1772}" destId="{43978914-3666-48CB-B139-028070EF1469}" srcOrd="0" destOrd="0" presId="urn:microsoft.com/office/officeart/2005/8/layout/vList2"/>
    <dgm:cxn modelId="{9BDA0D33-BBB8-412E-B7E6-36090C39136A}" srcId="{AEED2232-A301-47E1-B3CE-4D08FE3EABD1}" destId="{D5A75294-1733-4323-AEBF-44D2BE0EB57E}" srcOrd="0" destOrd="0" parTransId="{23B70F39-F845-4E34-9EDA-627905FC502C}" sibTransId="{30F56E47-7A34-4510-BBC9-D5EA20C02900}"/>
    <dgm:cxn modelId="{6A153B3F-0A57-4932-BA05-4ECE28CCBDA8}" srcId="{AEED2232-A301-47E1-B3CE-4D08FE3EABD1}" destId="{93ADD317-9B7F-47DF-839E-4038CDF905FA}" srcOrd="1" destOrd="0" parTransId="{FEAA9CD8-1EFC-44F4-B3B6-B7EED008C156}" sibTransId="{566DBAE0-65D5-453B-B7CF-22FC8D3BDE64}"/>
    <dgm:cxn modelId="{63711340-E66C-44B2-B45E-E6CA1B7EBFCB}" srcId="{AEED2232-A301-47E1-B3CE-4D08FE3EABD1}" destId="{68FC0C36-1CFB-4B5C-BF8C-9D471DFC1772}" srcOrd="4" destOrd="0" parTransId="{C7511B89-20AF-422B-A73A-CD200F00D9FD}" sibTransId="{DF55590C-11CC-44FE-B8CA-FF1974CB7674}"/>
    <dgm:cxn modelId="{D253AD62-41F4-48B4-8DB2-30DDED485C26}" type="presOf" srcId="{93ADD317-9B7F-47DF-839E-4038CDF905FA}" destId="{4C13B1B1-7524-4A32-AF10-07B459232205}" srcOrd="0" destOrd="0" presId="urn:microsoft.com/office/officeart/2005/8/layout/vList2"/>
    <dgm:cxn modelId="{18B9D99E-EDAF-4AE0-B1D2-640F9F3DAF2F}" type="presOf" srcId="{E66954DD-4868-4021-A973-94A8A8EB960A}" destId="{7CB96A6B-8235-4129-A154-D28EE1653458}" srcOrd="0" destOrd="0" presId="urn:microsoft.com/office/officeart/2005/8/layout/vList2"/>
    <dgm:cxn modelId="{4A9F11D9-A90F-45E3-A71D-8276A88AE5D0}" type="presOf" srcId="{D5A75294-1733-4323-AEBF-44D2BE0EB57E}" destId="{8B199D38-64C6-4317-8E0F-875CE3657D0E}" srcOrd="0" destOrd="0" presId="urn:microsoft.com/office/officeart/2005/8/layout/vList2"/>
    <dgm:cxn modelId="{AA92E6F7-1AFE-4FDF-8A61-3569BAC77BD0}" srcId="{AEED2232-A301-47E1-B3CE-4D08FE3EABD1}" destId="{F727F235-0025-4734-A630-864DD839BDB0}" srcOrd="3" destOrd="0" parTransId="{732ACDBA-2D00-40D3-8986-E98EF822A4DF}" sibTransId="{9E40C1B8-0782-4B60-A3A2-06D082E66934}"/>
    <dgm:cxn modelId="{75A8D9C6-1632-4EC9-B8E2-C5372F844819}" type="presParOf" srcId="{274A7075-6E20-46CD-B85D-BA286DC77FEA}" destId="{8B199D38-64C6-4317-8E0F-875CE3657D0E}" srcOrd="0" destOrd="0" presId="urn:microsoft.com/office/officeart/2005/8/layout/vList2"/>
    <dgm:cxn modelId="{940B7C1E-6D54-4C84-B510-EFBBACF1138D}" type="presParOf" srcId="{274A7075-6E20-46CD-B85D-BA286DC77FEA}" destId="{9C003948-A866-41CA-9348-8C12BB636A34}" srcOrd="1" destOrd="0" presId="urn:microsoft.com/office/officeart/2005/8/layout/vList2"/>
    <dgm:cxn modelId="{72D2B97E-6E95-475D-B40F-5EBC0C8DDBA8}" type="presParOf" srcId="{274A7075-6E20-46CD-B85D-BA286DC77FEA}" destId="{4C13B1B1-7524-4A32-AF10-07B459232205}" srcOrd="2" destOrd="0" presId="urn:microsoft.com/office/officeart/2005/8/layout/vList2"/>
    <dgm:cxn modelId="{EBB435CA-7F2C-4A0C-B978-3CE5F2346258}" type="presParOf" srcId="{274A7075-6E20-46CD-B85D-BA286DC77FEA}" destId="{8E825D1E-0D04-440C-8037-759B3728641C}" srcOrd="3" destOrd="0" presId="urn:microsoft.com/office/officeart/2005/8/layout/vList2"/>
    <dgm:cxn modelId="{E5BCBC62-5500-4C0C-BE6B-F1CE5F3C114F}" type="presParOf" srcId="{274A7075-6E20-46CD-B85D-BA286DC77FEA}" destId="{7CB96A6B-8235-4129-A154-D28EE1653458}" srcOrd="4" destOrd="0" presId="urn:microsoft.com/office/officeart/2005/8/layout/vList2"/>
    <dgm:cxn modelId="{F096915E-20BD-46D2-AC8C-EB1176C05123}" type="presParOf" srcId="{274A7075-6E20-46CD-B85D-BA286DC77FEA}" destId="{8725D039-872C-4526-9185-2679BFE6AC47}" srcOrd="5" destOrd="0" presId="urn:microsoft.com/office/officeart/2005/8/layout/vList2"/>
    <dgm:cxn modelId="{63396EE6-89B4-4EAB-8E27-5E06E50A996D}" type="presParOf" srcId="{274A7075-6E20-46CD-B85D-BA286DC77FEA}" destId="{AB97ACDB-0841-4114-A497-246FC9C03754}" srcOrd="6" destOrd="0" presId="urn:microsoft.com/office/officeart/2005/8/layout/vList2"/>
    <dgm:cxn modelId="{63DC327D-E5D2-4000-B365-775CEEBC7643}" type="presParOf" srcId="{274A7075-6E20-46CD-B85D-BA286DC77FEA}" destId="{3F9EEB23-F1AF-4F0E-9B7A-A9E32F865123}" srcOrd="7" destOrd="0" presId="urn:microsoft.com/office/officeart/2005/8/layout/vList2"/>
    <dgm:cxn modelId="{AE652486-2A0C-42DD-89A0-90F5AEFFB427}" type="presParOf" srcId="{274A7075-6E20-46CD-B85D-BA286DC77FEA}" destId="{43978914-3666-48CB-B139-028070EF146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3F06ED-D91E-452E-8DAF-6CB522808E19}" type="doc">
      <dgm:prSet loTypeId="urn:microsoft.com/office/officeart/2008/layout/LinedList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408C2A0-9A3E-4437-8255-E74F67D0FCA3}">
      <dgm:prSet/>
      <dgm:spPr/>
      <dgm:t>
        <a:bodyPr/>
        <a:lstStyle/>
        <a:p>
          <a:r>
            <a:rPr lang="en-US" dirty="0"/>
            <a:t>Leadership Development</a:t>
          </a:r>
        </a:p>
      </dgm:t>
    </dgm:pt>
    <dgm:pt modelId="{C7306B33-291B-4C3B-8931-91ABEC42A49E}" type="parTrans" cxnId="{F5E30889-927E-4B98-9A0E-B9B4377F0253}">
      <dgm:prSet/>
      <dgm:spPr/>
      <dgm:t>
        <a:bodyPr/>
        <a:lstStyle/>
        <a:p>
          <a:endParaRPr lang="en-US"/>
        </a:p>
      </dgm:t>
    </dgm:pt>
    <dgm:pt modelId="{33000B65-5A34-4A8B-B6E4-1073BE8154EF}" type="sibTrans" cxnId="{F5E30889-927E-4B98-9A0E-B9B4377F0253}">
      <dgm:prSet/>
      <dgm:spPr/>
      <dgm:t>
        <a:bodyPr/>
        <a:lstStyle/>
        <a:p>
          <a:endParaRPr lang="en-US"/>
        </a:p>
      </dgm:t>
    </dgm:pt>
    <dgm:pt modelId="{C482D3D0-51A5-483A-895A-D654492B62B5}">
      <dgm:prSet/>
      <dgm:spPr/>
      <dgm:t>
        <a:bodyPr/>
        <a:lstStyle/>
        <a:p>
          <a:r>
            <a:rPr lang="en-US" dirty="0"/>
            <a:t>Communication Skills</a:t>
          </a:r>
        </a:p>
      </dgm:t>
    </dgm:pt>
    <dgm:pt modelId="{B87129E8-1796-4238-854E-C57CB0083426}" type="parTrans" cxnId="{6F9F912F-8360-48FB-8B98-A76B3FEFBF3F}">
      <dgm:prSet/>
      <dgm:spPr/>
      <dgm:t>
        <a:bodyPr/>
        <a:lstStyle/>
        <a:p>
          <a:endParaRPr lang="en-US"/>
        </a:p>
      </dgm:t>
    </dgm:pt>
    <dgm:pt modelId="{B042DDD7-CFFD-4DB0-A907-B080DB8DC29C}" type="sibTrans" cxnId="{6F9F912F-8360-48FB-8B98-A76B3FEFBF3F}">
      <dgm:prSet/>
      <dgm:spPr/>
      <dgm:t>
        <a:bodyPr/>
        <a:lstStyle/>
        <a:p>
          <a:endParaRPr lang="en-US"/>
        </a:p>
      </dgm:t>
    </dgm:pt>
    <dgm:pt modelId="{031C746B-31D0-4D23-AC59-B133353DDE93}">
      <dgm:prSet/>
      <dgm:spPr/>
      <dgm:t>
        <a:bodyPr/>
        <a:lstStyle/>
        <a:p>
          <a:pPr rtl="0"/>
          <a:r>
            <a:rPr lang="en-US" dirty="0"/>
            <a:t>Career Development</a:t>
          </a:r>
          <a:r>
            <a:rPr lang="en-US" dirty="0">
              <a:latin typeface="Gill Sans MT" panose="020B0502020104020203"/>
            </a:rPr>
            <a:t> </a:t>
          </a:r>
          <a:endParaRPr lang="en-US" dirty="0"/>
        </a:p>
      </dgm:t>
    </dgm:pt>
    <dgm:pt modelId="{4C6CCE27-F762-4B7B-8240-494F774DBDAD}" type="parTrans" cxnId="{CD9A3676-FA8D-421E-AD7D-724D5E274735}">
      <dgm:prSet/>
      <dgm:spPr/>
      <dgm:t>
        <a:bodyPr/>
        <a:lstStyle/>
        <a:p>
          <a:endParaRPr lang="en-US"/>
        </a:p>
      </dgm:t>
    </dgm:pt>
    <dgm:pt modelId="{EBD9960E-48D2-47AC-825D-E75785BED408}" type="sibTrans" cxnId="{CD9A3676-FA8D-421E-AD7D-724D5E274735}">
      <dgm:prSet/>
      <dgm:spPr/>
      <dgm:t>
        <a:bodyPr/>
        <a:lstStyle/>
        <a:p>
          <a:endParaRPr lang="en-US"/>
        </a:p>
      </dgm:t>
    </dgm:pt>
    <dgm:pt modelId="{EB9BC78F-01F6-4B1F-8E14-7B296F3700A0}">
      <dgm:prSet/>
      <dgm:spPr/>
      <dgm:t>
        <a:bodyPr/>
        <a:lstStyle/>
        <a:p>
          <a:r>
            <a:rPr lang="en-US" dirty="0"/>
            <a:t>Mental Health and Wellbeing</a:t>
          </a:r>
        </a:p>
      </dgm:t>
    </dgm:pt>
    <dgm:pt modelId="{81FA49B2-A293-4263-9B63-EFBF7328F699}" type="parTrans" cxnId="{BD762145-1F36-4B99-A209-9EC47C7CB763}">
      <dgm:prSet/>
      <dgm:spPr/>
      <dgm:t>
        <a:bodyPr/>
        <a:lstStyle/>
        <a:p>
          <a:endParaRPr lang="en-US"/>
        </a:p>
      </dgm:t>
    </dgm:pt>
    <dgm:pt modelId="{67E5FFD6-D5E7-4709-9970-68D48E966F25}" type="sibTrans" cxnId="{BD762145-1F36-4B99-A209-9EC47C7CB763}">
      <dgm:prSet/>
      <dgm:spPr/>
      <dgm:t>
        <a:bodyPr/>
        <a:lstStyle/>
        <a:p>
          <a:endParaRPr lang="en-US"/>
        </a:p>
      </dgm:t>
    </dgm:pt>
    <dgm:pt modelId="{3884AE0E-70F3-4D5B-84B5-C2323A61AE7C}">
      <dgm:prSet/>
      <dgm:spPr/>
      <dgm:t>
        <a:bodyPr/>
        <a:lstStyle/>
        <a:p>
          <a:r>
            <a:rPr lang="en-US" dirty="0"/>
            <a:t>Financial Literacy</a:t>
          </a:r>
        </a:p>
      </dgm:t>
    </dgm:pt>
    <dgm:pt modelId="{B9037718-C22A-433D-B179-C646FA0A448B}" type="parTrans" cxnId="{3D5A1604-31BA-43B6-A948-873DB7332B06}">
      <dgm:prSet/>
      <dgm:spPr/>
      <dgm:t>
        <a:bodyPr/>
        <a:lstStyle/>
        <a:p>
          <a:endParaRPr lang="en-US"/>
        </a:p>
      </dgm:t>
    </dgm:pt>
    <dgm:pt modelId="{9BCDFA86-7612-4432-B634-B601017348DD}" type="sibTrans" cxnId="{3D5A1604-31BA-43B6-A948-873DB7332B06}">
      <dgm:prSet/>
      <dgm:spPr/>
      <dgm:t>
        <a:bodyPr/>
        <a:lstStyle/>
        <a:p>
          <a:endParaRPr lang="en-US"/>
        </a:p>
      </dgm:t>
    </dgm:pt>
    <dgm:pt modelId="{32DC87E5-B804-46DC-AA77-5C1D50CCECC5}">
      <dgm:prSet/>
      <dgm:spPr/>
      <dgm:t>
        <a:bodyPr/>
        <a:lstStyle/>
        <a:p>
          <a:r>
            <a:rPr lang="en-US" dirty="0"/>
            <a:t>Physical Health, Fitness, and Wellness</a:t>
          </a:r>
        </a:p>
      </dgm:t>
    </dgm:pt>
    <dgm:pt modelId="{89071C4D-A3A2-4CE1-AEDC-38986FB17C68}" type="parTrans" cxnId="{EF535960-CFA1-4BEA-83C9-ED00B443382D}">
      <dgm:prSet/>
      <dgm:spPr/>
      <dgm:t>
        <a:bodyPr/>
        <a:lstStyle/>
        <a:p>
          <a:endParaRPr lang="en-US"/>
        </a:p>
      </dgm:t>
    </dgm:pt>
    <dgm:pt modelId="{A68F6F03-0EF9-41BF-9A63-4D8665813D90}" type="sibTrans" cxnId="{EF535960-CFA1-4BEA-83C9-ED00B443382D}">
      <dgm:prSet/>
      <dgm:spPr/>
      <dgm:t>
        <a:bodyPr/>
        <a:lstStyle/>
        <a:p>
          <a:endParaRPr lang="en-US"/>
        </a:p>
      </dgm:t>
    </dgm:pt>
    <dgm:pt modelId="{D2AA97FF-1ED5-42B0-9AE3-855DC60EC25D}">
      <dgm:prSet/>
      <dgm:spPr/>
      <dgm:t>
        <a:bodyPr/>
        <a:lstStyle/>
        <a:p>
          <a:pPr rtl="0"/>
          <a:r>
            <a:rPr lang="en-US" dirty="0"/>
            <a:t>Intercultural and Global Understanding</a:t>
          </a:r>
          <a:r>
            <a:rPr lang="en-US" dirty="0">
              <a:latin typeface="Gill Sans MT" panose="020B0502020104020203"/>
            </a:rPr>
            <a:t> </a:t>
          </a:r>
          <a:endParaRPr lang="en-US" dirty="0"/>
        </a:p>
      </dgm:t>
    </dgm:pt>
    <dgm:pt modelId="{90D291DB-01DE-464A-B679-66C7D3B17B38}" type="parTrans" cxnId="{CB66ED03-525C-4561-907B-95B98165EB51}">
      <dgm:prSet/>
      <dgm:spPr/>
      <dgm:t>
        <a:bodyPr/>
        <a:lstStyle/>
        <a:p>
          <a:endParaRPr lang="en-US"/>
        </a:p>
      </dgm:t>
    </dgm:pt>
    <dgm:pt modelId="{465B5AD8-1F23-4639-BEDE-1E0094D0BE8E}" type="sibTrans" cxnId="{CB66ED03-525C-4561-907B-95B98165EB51}">
      <dgm:prSet/>
      <dgm:spPr/>
      <dgm:t>
        <a:bodyPr/>
        <a:lstStyle/>
        <a:p>
          <a:endParaRPr lang="en-US"/>
        </a:p>
      </dgm:t>
    </dgm:pt>
    <dgm:pt modelId="{AAF6CEEA-23D6-4E42-BE10-0435F17349D3}">
      <dgm:prSet/>
      <dgm:spPr/>
      <dgm:t>
        <a:bodyPr/>
        <a:lstStyle/>
        <a:p>
          <a:r>
            <a:rPr lang="en-US" dirty="0"/>
            <a:t>Civic Engagement and Social Responsibility</a:t>
          </a:r>
        </a:p>
      </dgm:t>
    </dgm:pt>
    <dgm:pt modelId="{BC52C70C-22A2-415C-8E2D-E9A9E7E01DA6}" type="parTrans" cxnId="{03968446-5588-4AC1-9BE8-0BE8632A3B9F}">
      <dgm:prSet/>
      <dgm:spPr/>
      <dgm:t>
        <a:bodyPr/>
        <a:lstStyle/>
        <a:p>
          <a:endParaRPr lang="en-US"/>
        </a:p>
      </dgm:t>
    </dgm:pt>
    <dgm:pt modelId="{D445B5B9-520D-4D56-813A-6C3BA9F2708A}" type="sibTrans" cxnId="{03968446-5588-4AC1-9BE8-0BE8632A3B9F}">
      <dgm:prSet/>
      <dgm:spPr/>
      <dgm:t>
        <a:bodyPr/>
        <a:lstStyle/>
        <a:p>
          <a:endParaRPr lang="en-US"/>
        </a:p>
      </dgm:t>
    </dgm:pt>
    <dgm:pt modelId="{6D1735D7-B985-4739-A817-A4B1579FFFD2}">
      <dgm:prSet/>
      <dgm:spPr/>
      <dgm:t>
        <a:bodyPr/>
        <a:lstStyle/>
        <a:p>
          <a:r>
            <a:rPr lang="en-US" dirty="0"/>
            <a:t>Appreciation of the Arts</a:t>
          </a:r>
        </a:p>
      </dgm:t>
    </dgm:pt>
    <dgm:pt modelId="{ADB50FCC-3D64-41FA-9E58-E1F18A7B3BF8}" type="parTrans" cxnId="{2B05CCED-20C6-4A65-A684-B577143CF947}">
      <dgm:prSet/>
      <dgm:spPr/>
      <dgm:t>
        <a:bodyPr/>
        <a:lstStyle/>
        <a:p>
          <a:endParaRPr lang="en-US"/>
        </a:p>
      </dgm:t>
    </dgm:pt>
    <dgm:pt modelId="{8CAA45A6-F9DB-4866-B3EF-C9B8AF79656E}" type="sibTrans" cxnId="{2B05CCED-20C6-4A65-A684-B577143CF947}">
      <dgm:prSet/>
      <dgm:spPr/>
      <dgm:t>
        <a:bodyPr/>
        <a:lstStyle/>
        <a:p>
          <a:endParaRPr lang="en-US"/>
        </a:p>
      </dgm:t>
    </dgm:pt>
    <dgm:pt modelId="{1C6BD190-F506-4CEF-ABD6-E4EE89AEDB10}">
      <dgm:prSet/>
      <dgm:spPr/>
      <dgm:t>
        <a:bodyPr/>
        <a:lstStyle/>
        <a:p>
          <a:pPr rtl="0"/>
          <a:r>
            <a:rPr lang="en-US" dirty="0"/>
            <a:t>Bobcat Pride/Campus Involvement</a:t>
          </a:r>
          <a:r>
            <a:rPr lang="en-US" dirty="0">
              <a:latin typeface="Gill Sans MT" panose="020B0502020104020203"/>
            </a:rPr>
            <a:t> </a:t>
          </a:r>
          <a:endParaRPr lang="en-US" dirty="0"/>
        </a:p>
      </dgm:t>
    </dgm:pt>
    <dgm:pt modelId="{8259E140-56D4-418A-BCC0-CCCCF42D3CC7}" type="parTrans" cxnId="{15606E9B-6E6E-4E75-9FB1-656B82574A37}">
      <dgm:prSet/>
      <dgm:spPr/>
      <dgm:t>
        <a:bodyPr/>
        <a:lstStyle/>
        <a:p>
          <a:endParaRPr lang="en-US"/>
        </a:p>
      </dgm:t>
    </dgm:pt>
    <dgm:pt modelId="{FE729345-A6E1-409A-BD8B-1F98E1F322B5}" type="sibTrans" cxnId="{15606E9B-6E6E-4E75-9FB1-656B82574A37}">
      <dgm:prSet/>
      <dgm:spPr/>
      <dgm:t>
        <a:bodyPr/>
        <a:lstStyle/>
        <a:p>
          <a:endParaRPr lang="en-US"/>
        </a:p>
      </dgm:t>
    </dgm:pt>
    <dgm:pt modelId="{D539452A-960E-4F45-BAF0-E76650960BA5}" type="pres">
      <dgm:prSet presAssocID="{8F3F06ED-D91E-452E-8DAF-6CB522808E19}" presName="vert0" presStyleCnt="0">
        <dgm:presLayoutVars>
          <dgm:dir/>
          <dgm:animOne val="branch"/>
          <dgm:animLvl val="lvl"/>
        </dgm:presLayoutVars>
      </dgm:prSet>
      <dgm:spPr/>
    </dgm:pt>
    <dgm:pt modelId="{008508C4-AAD2-491E-8739-09D6C63E8D60}" type="pres">
      <dgm:prSet presAssocID="{1408C2A0-9A3E-4437-8255-E74F67D0FCA3}" presName="thickLine" presStyleLbl="alignNode1" presStyleIdx="0" presStyleCnt="10"/>
      <dgm:spPr/>
    </dgm:pt>
    <dgm:pt modelId="{1C89CC2C-5A2E-4913-935E-C001C3149A81}" type="pres">
      <dgm:prSet presAssocID="{1408C2A0-9A3E-4437-8255-E74F67D0FCA3}" presName="horz1" presStyleCnt="0"/>
      <dgm:spPr/>
    </dgm:pt>
    <dgm:pt modelId="{A9301074-BE1E-41DD-ADC3-FFA5B53D6440}" type="pres">
      <dgm:prSet presAssocID="{1408C2A0-9A3E-4437-8255-E74F67D0FCA3}" presName="tx1" presStyleLbl="revTx" presStyleIdx="0" presStyleCnt="10"/>
      <dgm:spPr/>
    </dgm:pt>
    <dgm:pt modelId="{A5B30037-EF7B-4890-BA3C-514822855996}" type="pres">
      <dgm:prSet presAssocID="{1408C2A0-9A3E-4437-8255-E74F67D0FCA3}" presName="vert1" presStyleCnt="0"/>
      <dgm:spPr/>
    </dgm:pt>
    <dgm:pt modelId="{1F44B48B-6097-4F50-8D88-DAE839A557AF}" type="pres">
      <dgm:prSet presAssocID="{C482D3D0-51A5-483A-895A-D654492B62B5}" presName="thickLine" presStyleLbl="alignNode1" presStyleIdx="1" presStyleCnt="10"/>
      <dgm:spPr/>
    </dgm:pt>
    <dgm:pt modelId="{5EB90DC2-CF48-415D-B66F-E97CA61BE0CF}" type="pres">
      <dgm:prSet presAssocID="{C482D3D0-51A5-483A-895A-D654492B62B5}" presName="horz1" presStyleCnt="0"/>
      <dgm:spPr/>
    </dgm:pt>
    <dgm:pt modelId="{F19A94D9-8DA7-4E73-992A-9FF735E3458A}" type="pres">
      <dgm:prSet presAssocID="{C482D3D0-51A5-483A-895A-D654492B62B5}" presName="tx1" presStyleLbl="revTx" presStyleIdx="1" presStyleCnt="10"/>
      <dgm:spPr/>
    </dgm:pt>
    <dgm:pt modelId="{167DC4EB-9EA6-4DE2-87A0-F88538FA958C}" type="pres">
      <dgm:prSet presAssocID="{C482D3D0-51A5-483A-895A-D654492B62B5}" presName="vert1" presStyleCnt="0"/>
      <dgm:spPr/>
    </dgm:pt>
    <dgm:pt modelId="{E2E164FF-E946-4637-997F-CE608E371E18}" type="pres">
      <dgm:prSet presAssocID="{031C746B-31D0-4D23-AC59-B133353DDE93}" presName="thickLine" presStyleLbl="alignNode1" presStyleIdx="2" presStyleCnt="10"/>
      <dgm:spPr/>
    </dgm:pt>
    <dgm:pt modelId="{C4B85B7C-232C-4912-93DE-8FE5EAAFC85C}" type="pres">
      <dgm:prSet presAssocID="{031C746B-31D0-4D23-AC59-B133353DDE93}" presName="horz1" presStyleCnt="0"/>
      <dgm:spPr/>
    </dgm:pt>
    <dgm:pt modelId="{490E85E5-B889-4891-8334-57D0D69BE186}" type="pres">
      <dgm:prSet presAssocID="{031C746B-31D0-4D23-AC59-B133353DDE93}" presName="tx1" presStyleLbl="revTx" presStyleIdx="2" presStyleCnt="10"/>
      <dgm:spPr/>
    </dgm:pt>
    <dgm:pt modelId="{082A06D3-BBD9-42BC-B621-0A9282FBBB6C}" type="pres">
      <dgm:prSet presAssocID="{031C746B-31D0-4D23-AC59-B133353DDE93}" presName="vert1" presStyleCnt="0"/>
      <dgm:spPr/>
    </dgm:pt>
    <dgm:pt modelId="{8FEFB2B7-78BF-4A5A-8C11-B13BA5697CC6}" type="pres">
      <dgm:prSet presAssocID="{EB9BC78F-01F6-4B1F-8E14-7B296F3700A0}" presName="thickLine" presStyleLbl="alignNode1" presStyleIdx="3" presStyleCnt="10"/>
      <dgm:spPr/>
    </dgm:pt>
    <dgm:pt modelId="{EAE8D690-5DAD-47E8-BE06-E88D7946EDFC}" type="pres">
      <dgm:prSet presAssocID="{EB9BC78F-01F6-4B1F-8E14-7B296F3700A0}" presName="horz1" presStyleCnt="0"/>
      <dgm:spPr/>
    </dgm:pt>
    <dgm:pt modelId="{DDB2A255-B75D-401E-8504-69C440ACD147}" type="pres">
      <dgm:prSet presAssocID="{EB9BC78F-01F6-4B1F-8E14-7B296F3700A0}" presName="tx1" presStyleLbl="revTx" presStyleIdx="3" presStyleCnt="10"/>
      <dgm:spPr/>
    </dgm:pt>
    <dgm:pt modelId="{FA2D999C-6620-4DC1-BDF1-50F13909FC2D}" type="pres">
      <dgm:prSet presAssocID="{EB9BC78F-01F6-4B1F-8E14-7B296F3700A0}" presName="vert1" presStyleCnt="0"/>
      <dgm:spPr/>
    </dgm:pt>
    <dgm:pt modelId="{5B60F572-3C1F-42CB-935A-009E173F2CD3}" type="pres">
      <dgm:prSet presAssocID="{3884AE0E-70F3-4D5B-84B5-C2323A61AE7C}" presName="thickLine" presStyleLbl="alignNode1" presStyleIdx="4" presStyleCnt="10"/>
      <dgm:spPr/>
    </dgm:pt>
    <dgm:pt modelId="{6C14A1F0-2E96-4162-A519-C28A9B3E669F}" type="pres">
      <dgm:prSet presAssocID="{3884AE0E-70F3-4D5B-84B5-C2323A61AE7C}" presName="horz1" presStyleCnt="0"/>
      <dgm:spPr/>
    </dgm:pt>
    <dgm:pt modelId="{60BD7F35-2E5E-409A-83BB-27471D889B7F}" type="pres">
      <dgm:prSet presAssocID="{3884AE0E-70F3-4D5B-84B5-C2323A61AE7C}" presName="tx1" presStyleLbl="revTx" presStyleIdx="4" presStyleCnt="10"/>
      <dgm:spPr/>
    </dgm:pt>
    <dgm:pt modelId="{B29CDA3F-E70B-42A0-BC3A-60E8CD52F0FE}" type="pres">
      <dgm:prSet presAssocID="{3884AE0E-70F3-4D5B-84B5-C2323A61AE7C}" presName="vert1" presStyleCnt="0"/>
      <dgm:spPr/>
    </dgm:pt>
    <dgm:pt modelId="{FC4E5951-FA44-4FEE-8CCB-65F7F1168A79}" type="pres">
      <dgm:prSet presAssocID="{32DC87E5-B804-46DC-AA77-5C1D50CCECC5}" presName="thickLine" presStyleLbl="alignNode1" presStyleIdx="5" presStyleCnt="10"/>
      <dgm:spPr/>
    </dgm:pt>
    <dgm:pt modelId="{88B06A1E-62E6-4B23-9E67-D9D045F74B0B}" type="pres">
      <dgm:prSet presAssocID="{32DC87E5-B804-46DC-AA77-5C1D50CCECC5}" presName="horz1" presStyleCnt="0"/>
      <dgm:spPr/>
    </dgm:pt>
    <dgm:pt modelId="{1BC7F76E-E974-4D36-940B-9547F37D6554}" type="pres">
      <dgm:prSet presAssocID="{32DC87E5-B804-46DC-AA77-5C1D50CCECC5}" presName="tx1" presStyleLbl="revTx" presStyleIdx="5" presStyleCnt="10"/>
      <dgm:spPr/>
    </dgm:pt>
    <dgm:pt modelId="{6F94396D-1A5F-4253-8F13-29636AF8573C}" type="pres">
      <dgm:prSet presAssocID="{32DC87E5-B804-46DC-AA77-5C1D50CCECC5}" presName="vert1" presStyleCnt="0"/>
      <dgm:spPr/>
    </dgm:pt>
    <dgm:pt modelId="{F7EC39CB-D6C0-41E1-9886-592D4054427F}" type="pres">
      <dgm:prSet presAssocID="{D2AA97FF-1ED5-42B0-9AE3-855DC60EC25D}" presName="thickLine" presStyleLbl="alignNode1" presStyleIdx="6" presStyleCnt="10"/>
      <dgm:spPr/>
    </dgm:pt>
    <dgm:pt modelId="{05BF7C1E-99EA-45E7-A17F-C7CBBB552DD5}" type="pres">
      <dgm:prSet presAssocID="{D2AA97FF-1ED5-42B0-9AE3-855DC60EC25D}" presName="horz1" presStyleCnt="0"/>
      <dgm:spPr/>
    </dgm:pt>
    <dgm:pt modelId="{3D9AA70D-41CC-4EF1-87E3-D5A06B57B5A9}" type="pres">
      <dgm:prSet presAssocID="{D2AA97FF-1ED5-42B0-9AE3-855DC60EC25D}" presName="tx1" presStyleLbl="revTx" presStyleIdx="6" presStyleCnt="10"/>
      <dgm:spPr/>
    </dgm:pt>
    <dgm:pt modelId="{BDCD8896-17D9-47F4-A28C-578205D42E5C}" type="pres">
      <dgm:prSet presAssocID="{D2AA97FF-1ED5-42B0-9AE3-855DC60EC25D}" presName="vert1" presStyleCnt="0"/>
      <dgm:spPr/>
    </dgm:pt>
    <dgm:pt modelId="{ED40667D-FAC9-461E-8B70-77477E392CCF}" type="pres">
      <dgm:prSet presAssocID="{AAF6CEEA-23D6-4E42-BE10-0435F17349D3}" presName="thickLine" presStyleLbl="alignNode1" presStyleIdx="7" presStyleCnt="10"/>
      <dgm:spPr/>
    </dgm:pt>
    <dgm:pt modelId="{4F7F98D5-B8B3-4EEE-832F-EAC3FBA97F61}" type="pres">
      <dgm:prSet presAssocID="{AAF6CEEA-23D6-4E42-BE10-0435F17349D3}" presName="horz1" presStyleCnt="0"/>
      <dgm:spPr/>
    </dgm:pt>
    <dgm:pt modelId="{358E9D8A-D6C6-41EB-9A3F-921589ADD6B2}" type="pres">
      <dgm:prSet presAssocID="{AAF6CEEA-23D6-4E42-BE10-0435F17349D3}" presName="tx1" presStyleLbl="revTx" presStyleIdx="7" presStyleCnt="10"/>
      <dgm:spPr/>
    </dgm:pt>
    <dgm:pt modelId="{D1D57AA3-22AB-4F58-BA43-DED356FAE827}" type="pres">
      <dgm:prSet presAssocID="{AAF6CEEA-23D6-4E42-BE10-0435F17349D3}" presName="vert1" presStyleCnt="0"/>
      <dgm:spPr/>
    </dgm:pt>
    <dgm:pt modelId="{8C01B27B-5FA1-4C87-8A2D-46599638AA1B}" type="pres">
      <dgm:prSet presAssocID="{6D1735D7-B985-4739-A817-A4B1579FFFD2}" presName="thickLine" presStyleLbl="alignNode1" presStyleIdx="8" presStyleCnt="10"/>
      <dgm:spPr/>
    </dgm:pt>
    <dgm:pt modelId="{1E58F107-6FE9-4A70-9D1E-D90B0DE77BAF}" type="pres">
      <dgm:prSet presAssocID="{6D1735D7-B985-4739-A817-A4B1579FFFD2}" presName="horz1" presStyleCnt="0"/>
      <dgm:spPr/>
    </dgm:pt>
    <dgm:pt modelId="{DBE77447-309B-458F-9789-8789FAD05E04}" type="pres">
      <dgm:prSet presAssocID="{6D1735D7-B985-4739-A817-A4B1579FFFD2}" presName="tx1" presStyleLbl="revTx" presStyleIdx="8" presStyleCnt="10"/>
      <dgm:spPr/>
    </dgm:pt>
    <dgm:pt modelId="{EDF9DE59-62CE-4A99-A399-C5AD080C3843}" type="pres">
      <dgm:prSet presAssocID="{6D1735D7-B985-4739-A817-A4B1579FFFD2}" presName="vert1" presStyleCnt="0"/>
      <dgm:spPr/>
    </dgm:pt>
    <dgm:pt modelId="{EEBC491B-D3CF-4DC9-87FF-E694A2111A8B}" type="pres">
      <dgm:prSet presAssocID="{1C6BD190-F506-4CEF-ABD6-E4EE89AEDB10}" presName="thickLine" presStyleLbl="alignNode1" presStyleIdx="9" presStyleCnt="10"/>
      <dgm:spPr/>
    </dgm:pt>
    <dgm:pt modelId="{A1B8C5B0-842C-4B22-8CA5-69CFD3976DDA}" type="pres">
      <dgm:prSet presAssocID="{1C6BD190-F506-4CEF-ABD6-E4EE89AEDB10}" presName="horz1" presStyleCnt="0"/>
      <dgm:spPr/>
    </dgm:pt>
    <dgm:pt modelId="{DA244EBA-F923-4EB8-990E-A808ED1946A2}" type="pres">
      <dgm:prSet presAssocID="{1C6BD190-F506-4CEF-ABD6-E4EE89AEDB10}" presName="tx1" presStyleLbl="revTx" presStyleIdx="9" presStyleCnt="10"/>
      <dgm:spPr/>
    </dgm:pt>
    <dgm:pt modelId="{1144DA96-E85E-4A09-969A-B1F26C7BF350}" type="pres">
      <dgm:prSet presAssocID="{1C6BD190-F506-4CEF-ABD6-E4EE89AEDB10}" presName="vert1" presStyleCnt="0"/>
      <dgm:spPr/>
    </dgm:pt>
  </dgm:ptLst>
  <dgm:cxnLst>
    <dgm:cxn modelId="{CB66ED03-525C-4561-907B-95B98165EB51}" srcId="{8F3F06ED-D91E-452E-8DAF-6CB522808E19}" destId="{D2AA97FF-1ED5-42B0-9AE3-855DC60EC25D}" srcOrd="6" destOrd="0" parTransId="{90D291DB-01DE-464A-B679-66C7D3B17B38}" sibTransId="{465B5AD8-1F23-4639-BEDE-1E0094D0BE8E}"/>
    <dgm:cxn modelId="{3D5A1604-31BA-43B6-A948-873DB7332B06}" srcId="{8F3F06ED-D91E-452E-8DAF-6CB522808E19}" destId="{3884AE0E-70F3-4D5B-84B5-C2323A61AE7C}" srcOrd="4" destOrd="0" parTransId="{B9037718-C22A-433D-B179-C646FA0A448B}" sibTransId="{9BCDFA86-7612-4432-B634-B601017348DD}"/>
    <dgm:cxn modelId="{DCD1811A-B461-4BBA-A407-4FF3C113D4B5}" type="presOf" srcId="{6D1735D7-B985-4739-A817-A4B1579FFFD2}" destId="{DBE77447-309B-458F-9789-8789FAD05E04}" srcOrd="0" destOrd="0" presId="urn:microsoft.com/office/officeart/2008/layout/LinedList"/>
    <dgm:cxn modelId="{6F9F912F-8360-48FB-8B98-A76B3FEFBF3F}" srcId="{8F3F06ED-D91E-452E-8DAF-6CB522808E19}" destId="{C482D3D0-51A5-483A-895A-D654492B62B5}" srcOrd="1" destOrd="0" parTransId="{B87129E8-1796-4238-854E-C57CB0083426}" sibTransId="{B042DDD7-CFFD-4DB0-A907-B080DB8DC29C}"/>
    <dgm:cxn modelId="{EF535960-CFA1-4BEA-83C9-ED00B443382D}" srcId="{8F3F06ED-D91E-452E-8DAF-6CB522808E19}" destId="{32DC87E5-B804-46DC-AA77-5C1D50CCECC5}" srcOrd="5" destOrd="0" parTransId="{89071C4D-A3A2-4CE1-AEDC-38986FB17C68}" sibTransId="{A68F6F03-0EF9-41BF-9A63-4D8665813D90}"/>
    <dgm:cxn modelId="{BD762145-1F36-4B99-A209-9EC47C7CB763}" srcId="{8F3F06ED-D91E-452E-8DAF-6CB522808E19}" destId="{EB9BC78F-01F6-4B1F-8E14-7B296F3700A0}" srcOrd="3" destOrd="0" parTransId="{81FA49B2-A293-4263-9B63-EFBF7328F699}" sibTransId="{67E5FFD6-D5E7-4709-9970-68D48E966F25}"/>
    <dgm:cxn modelId="{CFD30646-A420-437C-B061-D943973513FA}" type="presOf" srcId="{D2AA97FF-1ED5-42B0-9AE3-855DC60EC25D}" destId="{3D9AA70D-41CC-4EF1-87E3-D5A06B57B5A9}" srcOrd="0" destOrd="0" presId="urn:microsoft.com/office/officeart/2008/layout/LinedList"/>
    <dgm:cxn modelId="{03968446-5588-4AC1-9BE8-0BE8632A3B9F}" srcId="{8F3F06ED-D91E-452E-8DAF-6CB522808E19}" destId="{AAF6CEEA-23D6-4E42-BE10-0435F17349D3}" srcOrd="7" destOrd="0" parTransId="{BC52C70C-22A2-415C-8E2D-E9A9E7E01DA6}" sibTransId="{D445B5B9-520D-4D56-813A-6C3BA9F2708A}"/>
    <dgm:cxn modelId="{30FB8E69-ABB5-4A5C-9B56-0B9A54DE7320}" type="presOf" srcId="{031C746B-31D0-4D23-AC59-B133353DDE93}" destId="{490E85E5-B889-4891-8334-57D0D69BE186}" srcOrd="0" destOrd="0" presId="urn:microsoft.com/office/officeart/2008/layout/LinedList"/>
    <dgm:cxn modelId="{CD9A3676-FA8D-421E-AD7D-724D5E274735}" srcId="{8F3F06ED-D91E-452E-8DAF-6CB522808E19}" destId="{031C746B-31D0-4D23-AC59-B133353DDE93}" srcOrd="2" destOrd="0" parTransId="{4C6CCE27-F762-4B7B-8240-494F774DBDAD}" sibTransId="{EBD9960E-48D2-47AC-825D-E75785BED408}"/>
    <dgm:cxn modelId="{F5E30889-927E-4B98-9A0E-B9B4377F0253}" srcId="{8F3F06ED-D91E-452E-8DAF-6CB522808E19}" destId="{1408C2A0-9A3E-4437-8255-E74F67D0FCA3}" srcOrd="0" destOrd="0" parTransId="{C7306B33-291B-4C3B-8931-91ABEC42A49E}" sibTransId="{33000B65-5A34-4A8B-B6E4-1073BE8154EF}"/>
    <dgm:cxn modelId="{15606E9B-6E6E-4E75-9FB1-656B82574A37}" srcId="{8F3F06ED-D91E-452E-8DAF-6CB522808E19}" destId="{1C6BD190-F506-4CEF-ABD6-E4EE89AEDB10}" srcOrd="9" destOrd="0" parTransId="{8259E140-56D4-418A-BCC0-CCCCF42D3CC7}" sibTransId="{FE729345-A6E1-409A-BD8B-1F98E1F322B5}"/>
    <dgm:cxn modelId="{0857A19D-9106-44D1-8EEF-4295C47541F7}" type="presOf" srcId="{EB9BC78F-01F6-4B1F-8E14-7B296F3700A0}" destId="{DDB2A255-B75D-401E-8504-69C440ACD147}" srcOrd="0" destOrd="0" presId="urn:microsoft.com/office/officeart/2008/layout/LinedList"/>
    <dgm:cxn modelId="{001F5ABB-266E-41A2-84E2-073DE5A1FE95}" type="presOf" srcId="{1408C2A0-9A3E-4437-8255-E74F67D0FCA3}" destId="{A9301074-BE1E-41DD-ADC3-FFA5B53D6440}" srcOrd="0" destOrd="0" presId="urn:microsoft.com/office/officeart/2008/layout/LinedList"/>
    <dgm:cxn modelId="{C079BABE-41D3-43AE-8382-8D1A456CC269}" type="presOf" srcId="{8F3F06ED-D91E-452E-8DAF-6CB522808E19}" destId="{D539452A-960E-4F45-BAF0-E76650960BA5}" srcOrd="0" destOrd="0" presId="urn:microsoft.com/office/officeart/2008/layout/LinedList"/>
    <dgm:cxn modelId="{3445F7CA-7441-4E21-99F3-E1D2CB48E09E}" type="presOf" srcId="{1C6BD190-F506-4CEF-ABD6-E4EE89AEDB10}" destId="{DA244EBA-F923-4EB8-990E-A808ED1946A2}" srcOrd="0" destOrd="0" presId="urn:microsoft.com/office/officeart/2008/layout/LinedList"/>
    <dgm:cxn modelId="{4C4797E9-5E8C-45DA-AC60-953155AE40F1}" type="presOf" srcId="{C482D3D0-51A5-483A-895A-D654492B62B5}" destId="{F19A94D9-8DA7-4E73-992A-9FF735E3458A}" srcOrd="0" destOrd="0" presId="urn:microsoft.com/office/officeart/2008/layout/LinedList"/>
    <dgm:cxn modelId="{2B05CCED-20C6-4A65-A684-B577143CF947}" srcId="{8F3F06ED-D91E-452E-8DAF-6CB522808E19}" destId="{6D1735D7-B985-4739-A817-A4B1579FFFD2}" srcOrd="8" destOrd="0" parTransId="{ADB50FCC-3D64-41FA-9E58-E1F18A7B3BF8}" sibTransId="{8CAA45A6-F9DB-4866-B3EF-C9B8AF79656E}"/>
    <dgm:cxn modelId="{FE3C1CF9-1C54-4494-A847-D264DC2E3FFE}" type="presOf" srcId="{AAF6CEEA-23D6-4E42-BE10-0435F17349D3}" destId="{358E9D8A-D6C6-41EB-9A3F-921589ADD6B2}" srcOrd="0" destOrd="0" presId="urn:microsoft.com/office/officeart/2008/layout/LinedList"/>
    <dgm:cxn modelId="{EBBEB2F9-F181-4F2B-81AF-5C2D82619ED9}" type="presOf" srcId="{32DC87E5-B804-46DC-AA77-5C1D50CCECC5}" destId="{1BC7F76E-E974-4D36-940B-9547F37D6554}" srcOrd="0" destOrd="0" presId="urn:microsoft.com/office/officeart/2008/layout/LinedList"/>
    <dgm:cxn modelId="{B9031FFE-996B-4F22-9B0B-E61CA1E52209}" type="presOf" srcId="{3884AE0E-70F3-4D5B-84B5-C2323A61AE7C}" destId="{60BD7F35-2E5E-409A-83BB-27471D889B7F}" srcOrd="0" destOrd="0" presId="urn:microsoft.com/office/officeart/2008/layout/LinedList"/>
    <dgm:cxn modelId="{726070AA-A26A-449B-8146-6FE9A86D41FA}" type="presParOf" srcId="{D539452A-960E-4F45-BAF0-E76650960BA5}" destId="{008508C4-AAD2-491E-8739-09D6C63E8D60}" srcOrd="0" destOrd="0" presId="urn:microsoft.com/office/officeart/2008/layout/LinedList"/>
    <dgm:cxn modelId="{C9FA9617-8A9D-4D78-A0B8-09DD417EA99A}" type="presParOf" srcId="{D539452A-960E-4F45-BAF0-E76650960BA5}" destId="{1C89CC2C-5A2E-4913-935E-C001C3149A81}" srcOrd="1" destOrd="0" presId="urn:microsoft.com/office/officeart/2008/layout/LinedList"/>
    <dgm:cxn modelId="{355D1A45-9008-4295-9681-38C5313B439D}" type="presParOf" srcId="{1C89CC2C-5A2E-4913-935E-C001C3149A81}" destId="{A9301074-BE1E-41DD-ADC3-FFA5B53D6440}" srcOrd="0" destOrd="0" presId="urn:microsoft.com/office/officeart/2008/layout/LinedList"/>
    <dgm:cxn modelId="{BB85C569-A8E2-4F41-BDE0-56844DFCA1D6}" type="presParOf" srcId="{1C89CC2C-5A2E-4913-935E-C001C3149A81}" destId="{A5B30037-EF7B-4890-BA3C-514822855996}" srcOrd="1" destOrd="0" presId="urn:microsoft.com/office/officeart/2008/layout/LinedList"/>
    <dgm:cxn modelId="{217DFF88-17C9-4F6B-9017-41625013DD40}" type="presParOf" srcId="{D539452A-960E-4F45-BAF0-E76650960BA5}" destId="{1F44B48B-6097-4F50-8D88-DAE839A557AF}" srcOrd="2" destOrd="0" presId="urn:microsoft.com/office/officeart/2008/layout/LinedList"/>
    <dgm:cxn modelId="{0EEFD4FF-0D00-41B5-90BC-B5203F3F06BE}" type="presParOf" srcId="{D539452A-960E-4F45-BAF0-E76650960BA5}" destId="{5EB90DC2-CF48-415D-B66F-E97CA61BE0CF}" srcOrd="3" destOrd="0" presId="urn:microsoft.com/office/officeart/2008/layout/LinedList"/>
    <dgm:cxn modelId="{4077E381-A81D-42EF-A94C-593B42E7EFCA}" type="presParOf" srcId="{5EB90DC2-CF48-415D-B66F-E97CA61BE0CF}" destId="{F19A94D9-8DA7-4E73-992A-9FF735E3458A}" srcOrd="0" destOrd="0" presId="urn:microsoft.com/office/officeart/2008/layout/LinedList"/>
    <dgm:cxn modelId="{84D0BC56-C12E-441F-BBB5-00FF72B86BE2}" type="presParOf" srcId="{5EB90DC2-CF48-415D-B66F-E97CA61BE0CF}" destId="{167DC4EB-9EA6-4DE2-87A0-F88538FA958C}" srcOrd="1" destOrd="0" presId="urn:microsoft.com/office/officeart/2008/layout/LinedList"/>
    <dgm:cxn modelId="{474862D3-DE3A-4BDA-9265-D2DAB3FBB40F}" type="presParOf" srcId="{D539452A-960E-4F45-BAF0-E76650960BA5}" destId="{E2E164FF-E946-4637-997F-CE608E371E18}" srcOrd="4" destOrd="0" presId="urn:microsoft.com/office/officeart/2008/layout/LinedList"/>
    <dgm:cxn modelId="{8FFDD386-F7E3-4912-82B1-A24883452895}" type="presParOf" srcId="{D539452A-960E-4F45-BAF0-E76650960BA5}" destId="{C4B85B7C-232C-4912-93DE-8FE5EAAFC85C}" srcOrd="5" destOrd="0" presId="urn:microsoft.com/office/officeart/2008/layout/LinedList"/>
    <dgm:cxn modelId="{006CB146-A674-4711-9956-F71C835F598E}" type="presParOf" srcId="{C4B85B7C-232C-4912-93DE-8FE5EAAFC85C}" destId="{490E85E5-B889-4891-8334-57D0D69BE186}" srcOrd="0" destOrd="0" presId="urn:microsoft.com/office/officeart/2008/layout/LinedList"/>
    <dgm:cxn modelId="{926F09D3-C24B-4489-810E-D91EBF6FE015}" type="presParOf" srcId="{C4B85B7C-232C-4912-93DE-8FE5EAAFC85C}" destId="{082A06D3-BBD9-42BC-B621-0A9282FBBB6C}" srcOrd="1" destOrd="0" presId="urn:microsoft.com/office/officeart/2008/layout/LinedList"/>
    <dgm:cxn modelId="{17CFFFFC-9C80-4951-9241-94FE6969A72C}" type="presParOf" srcId="{D539452A-960E-4F45-BAF0-E76650960BA5}" destId="{8FEFB2B7-78BF-4A5A-8C11-B13BA5697CC6}" srcOrd="6" destOrd="0" presId="urn:microsoft.com/office/officeart/2008/layout/LinedList"/>
    <dgm:cxn modelId="{6D4F76B6-3E26-436A-B16A-63D5D7C40333}" type="presParOf" srcId="{D539452A-960E-4F45-BAF0-E76650960BA5}" destId="{EAE8D690-5DAD-47E8-BE06-E88D7946EDFC}" srcOrd="7" destOrd="0" presId="urn:microsoft.com/office/officeart/2008/layout/LinedList"/>
    <dgm:cxn modelId="{FC0FAC2A-80FA-4014-9535-79920C9E237E}" type="presParOf" srcId="{EAE8D690-5DAD-47E8-BE06-E88D7946EDFC}" destId="{DDB2A255-B75D-401E-8504-69C440ACD147}" srcOrd="0" destOrd="0" presId="urn:microsoft.com/office/officeart/2008/layout/LinedList"/>
    <dgm:cxn modelId="{28E05321-B9FB-4FED-8F08-195D966ABA89}" type="presParOf" srcId="{EAE8D690-5DAD-47E8-BE06-E88D7946EDFC}" destId="{FA2D999C-6620-4DC1-BDF1-50F13909FC2D}" srcOrd="1" destOrd="0" presId="urn:microsoft.com/office/officeart/2008/layout/LinedList"/>
    <dgm:cxn modelId="{1D83E56F-E691-49D0-9B96-E366F0F30B6D}" type="presParOf" srcId="{D539452A-960E-4F45-BAF0-E76650960BA5}" destId="{5B60F572-3C1F-42CB-935A-009E173F2CD3}" srcOrd="8" destOrd="0" presId="urn:microsoft.com/office/officeart/2008/layout/LinedList"/>
    <dgm:cxn modelId="{7F8CB4AE-15CD-4E91-843C-7CE07A03973A}" type="presParOf" srcId="{D539452A-960E-4F45-BAF0-E76650960BA5}" destId="{6C14A1F0-2E96-4162-A519-C28A9B3E669F}" srcOrd="9" destOrd="0" presId="urn:microsoft.com/office/officeart/2008/layout/LinedList"/>
    <dgm:cxn modelId="{991D9102-383F-4830-B08A-29F22C96F823}" type="presParOf" srcId="{6C14A1F0-2E96-4162-A519-C28A9B3E669F}" destId="{60BD7F35-2E5E-409A-83BB-27471D889B7F}" srcOrd="0" destOrd="0" presId="urn:microsoft.com/office/officeart/2008/layout/LinedList"/>
    <dgm:cxn modelId="{4901EEC0-DEE6-4133-BD9A-24CDF1AA1D61}" type="presParOf" srcId="{6C14A1F0-2E96-4162-A519-C28A9B3E669F}" destId="{B29CDA3F-E70B-42A0-BC3A-60E8CD52F0FE}" srcOrd="1" destOrd="0" presId="urn:microsoft.com/office/officeart/2008/layout/LinedList"/>
    <dgm:cxn modelId="{25B27429-5791-43CD-B5E3-C19A832D0B5C}" type="presParOf" srcId="{D539452A-960E-4F45-BAF0-E76650960BA5}" destId="{FC4E5951-FA44-4FEE-8CCB-65F7F1168A79}" srcOrd="10" destOrd="0" presId="urn:microsoft.com/office/officeart/2008/layout/LinedList"/>
    <dgm:cxn modelId="{8AD10582-7FB2-4C2F-BC3F-BB4A524EB5E4}" type="presParOf" srcId="{D539452A-960E-4F45-BAF0-E76650960BA5}" destId="{88B06A1E-62E6-4B23-9E67-D9D045F74B0B}" srcOrd="11" destOrd="0" presId="urn:microsoft.com/office/officeart/2008/layout/LinedList"/>
    <dgm:cxn modelId="{62BA00A7-7065-4EFB-BBE3-4A887434C79C}" type="presParOf" srcId="{88B06A1E-62E6-4B23-9E67-D9D045F74B0B}" destId="{1BC7F76E-E974-4D36-940B-9547F37D6554}" srcOrd="0" destOrd="0" presId="urn:microsoft.com/office/officeart/2008/layout/LinedList"/>
    <dgm:cxn modelId="{3372950C-49F0-4BC7-870E-6DB944100C55}" type="presParOf" srcId="{88B06A1E-62E6-4B23-9E67-D9D045F74B0B}" destId="{6F94396D-1A5F-4253-8F13-29636AF8573C}" srcOrd="1" destOrd="0" presId="urn:microsoft.com/office/officeart/2008/layout/LinedList"/>
    <dgm:cxn modelId="{F3E71D43-42C4-4005-BA50-DCB9A433C4F3}" type="presParOf" srcId="{D539452A-960E-4F45-BAF0-E76650960BA5}" destId="{F7EC39CB-D6C0-41E1-9886-592D4054427F}" srcOrd="12" destOrd="0" presId="urn:microsoft.com/office/officeart/2008/layout/LinedList"/>
    <dgm:cxn modelId="{69453032-B7F5-4050-A571-E560824B62E4}" type="presParOf" srcId="{D539452A-960E-4F45-BAF0-E76650960BA5}" destId="{05BF7C1E-99EA-45E7-A17F-C7CBBB552DD5}" srcOrd="13" destOrd="0" presId="urn:microsoft.com/office/officeart/2008/layout/LinedList"/>
    <dgm:cxn modelId="{C8BB3812-598B-42A8-A949-7A05DDBBDDC8}" type="presParOf" srcId="{05BF7C1E-99EA-45E7-A17F-C7CBBB552DD5}" destId="{3D9AA70D-41CC-4EF1-87E3-D5A06B57B5A9}" srcOrd="0" destOrd="0" presId="urn:microsoft.com/office/officeart/2008/layout/LinedList"/>
    <dgm:cxn modelId="{1A07E540-57B8-4C75-8A0A-6158369717CC}" type="presParOf" srcId="{05BF7C1E-99EA-45E7-A17F-C7CBBB552DD5}" destId="{BDCD8896-17D9-47F4-A28C-578205D42E5C}" srcOrd="1" destOrd="0" presId="urn:microsoft.com/office/officeart/2008/layout/LinedList"/>
    <dgm:cxn modelId="{4D2A0B2A-8618-4BAB-B8E6-C1069CA94772}" type="presParOf" srcId="{D539452A-960E-4F45-BAF0-E76650960BA5}" destId="{ED40667D-FAC9-461E-8B70-77477E392CCF}" srcOrd="14" destOrd="0" presId="urn:microsoft.com/office/officeart/2008/layout/LinedList"/>
    <dgm:cxn modelId="{A449FF86-ECED-4019-81FC-A28B13D38D4D}" type="presParOf" srcId="{D539452A-960E-4F45-BAF0-E76650960BA5}" destId="{4F7F98D5-B8B3-4EEE-832F-EAC3FBA97F61}" srcOrd="15" destOrd="0" presId="urn:microsoft.com/office/officeart/2008/layout/LinedList"/>
    <dgm:cxn modelId="{14C1E2B1-5417-4A9D-B9C1-D027687CBDA5}" type="presParOf" srcId="{4F7F98D5-B8B3-4EEE-832F-EAC3FBA97F61}" destId="{358E9D8A-D6C6-41EB-9A3F-921589ADD6B2}" srcOrd="0" destOrd="0" presId="urn:microsoft.com/office/officeart/2008/layout/LinedList"/>
    <dgm:cxn modelId="{9D30786E-B6B1-4BB1-A1CA-59A4101EA7EC}" type="presParOf" srcId="{4F7F98D5-B8B3-4EEE-832F-EAC3FBA97F61}" destId="{D1D57AA3-22AB-4F58-BA43-DED356FAE827}" srcOrd="1" destOrd="0" presId="urn:microsoft.com/office/officeart/2008/layout/LinedList"/>
    <dgm:cxn modelId="{1D9FC44D-A465-4B82-825A-6CBEAF1F0172}" type="presParOf" srcId="{D539452A-960E-4F45-BAF0-E76650960BA5}" destId="{8C01B27B-5FA1-4C87-8A2D-46599638AA1B}" srcOrd="16" destOrd="0" presId="urn:microsoft.com/office/officeart/2008/layout/LinedList"/>
    <dgm:cxn modelId="{14060F32-1160-4C81-BA0C-838DEA718C89}" type="presParOf" srcId="{D539452A-960E-4F45-BAF0-E76650960BA5}" destId="{1E58F107-6FE9-4A70-9D1E-D90B0DE77BAF}" srcOrd="17" destOrd="0" presId="urn:microsoft.com/office/officeart/2008/layout/LinedList"/>
    <dgm:cxn modelId="{6CAEB6C7-A1D3-4229-A53D-3C217086F5CC}" type="presParOf" srcId="{1E58F107-6FE9-4A70-9D1E-D90B0DE77BAF}" destId="{DBE77447-309B-458F-9789-8789FAD05E04}" srcOrd="0" destOrd="0" presId="urn:microsoft.com/office/officeart/2008/layout/LinedList"/>
    <dgm:cxn modelId="{6F1EB995-6D0C-4471-8DDE-0D2F1B000369}" type="presParOf" srcId="{1E58F107-6FE9-4A70-9D1E-D90B0DE77BAF}" destId="{EDF9DE59-62CE-4A99-A399-C5AD080C3843}" srcOrd="1" destOrd="0" presId="urn:microsoft.com/office/officeart/2008/layout/LinedList"/>
    <dgm:cxn modelId="{DB3CFC3B-5046-4909-866F-132171560664}" type="presParOf" srcId="{D539452A-960E-4F45-BAF0-E76650960BA5}" destId="{EEBC491B-D3CF-4DC9-87FF-E694A2111A8B}" srcOrd="18" destOrd="0" presId="urn:microsoft.com/office/officeart/2008/layout/LinedList"/>
    <dgm:cxn modelId="{5FE0B90D-5029-49FE-BE6A-428B2E291B26}" type="presParOf" srcId="{D539452A-960E-4F45-BAF0-E76650960BA5}" destId="{A1B8C5B0-842C-4B22-8CA5-69CFD3976DDA}" srcOrd="19" destOrd="0" presId="urn:microsoft.com/office/officeart/2008/layout/LinedList"/>
    <dgm:cxn modelId="{6A05EFAF-01BE-421F-A87D-174BDD2268A0}" type="presParOf" srcId="{A1B8C5B0-842C-4B22-8CA5-69CFD3976DDA}" destId="{DA244EBA-F923-4EB8-990E-A808ED1946A2}" srcOrd="0" destOrd="0" presId="urn:microsoft.com/office/officeart/2008/layout/LinedList"/>
    <dgm:cxn modelId="{7AB27591-3838-47EE-A3FD-56627098DE68}" type="presParOf" srcId="{A1B8C5B0-842C-4B22-8CA5-69CFD3976DDA}" destId="{1144DA96-E85E-4A09-969A-B1F26C7BF35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C1B11F-4708-4844-AD27-D17A95CCB8A5}">
      <dsp:nvSpPr>
        <dsp:cNvPr id="0" name=""/>
        <dsp:cNvSpPr/>
      </dsp:nvSpPr>
      <dsp:spPr>
        <a:xfrm>
          <a:off x="723" y="68093"/>
          <a:ext cx="2821976" cy="169318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Calibri"/>
              <a:cs typeface="Calibri"/>
            </a:rPr>
            <a:t>Educate the whole student</a:t>
          </a:r>
        </a:p>
      </dsp:txBody>
      <dsp:txXfrm>
        <a:off x="723" y="68093"/>
        <a:ext cx="2821976" cy="1693185"/>
      </dsp:txXfrm>
    </dsp:sp>
    <dsp:sp modelId="{4925F7B0-95E1-4C1A-B2A8-C5CBC8FF6BF8}">
      <dsp:nvSpPr>
        <dsp:cNvPr id="0" name=""/>
        <dsp:cNvSpPr/>
      </dsp:nvSpPr>
      <dsp:spPr>
        <a:xfrm>
          <a:off x="3104897" y="68093"/>
          <a:ext cx="2821976" cy="1693185"/>
        </a:xfrm>
        <a:prstGeom prst="rect">
          <a:avLst/>
        </a:prstGeom>
        <a:solidFill>
          <a:schemeClr val="accent2">
            <a:hueOff val="-2587972"/>
            <a:satOff val="11465"/>
            <a:lumOff val="-4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Calibri"/>
              <a:cs typeface="Calibri"/>
            </a:rPr>
            <a:t>Support and complement GC Journeys high-impact practices</a:t>
          </a:r>
        </a:p>
      </dsp:txBody>
      <dsp:txXfrm>
        <a:off x="3104897" y="68093"/>
        <a:ext cx="2821976" cy="1693185"/>
      </dsp:txXfrm>
    </dsp:sp>
    <dsp:sp modelId="{6DB00102-217B-467E-AB79-2770FC40BCD0}">
      <dsp:nvSpPr>
        <dsp:cNvPr id="0" name=""/>
        <dsp:cNvSpPr/>
      </dsp:nvSpPr>
      <dsp:spPr>
        <a:xfrm>
          <a:off x="723" y="2043477"/>
          <a:ext cx="2821976" cy="1693185"/>
        </a:xfrm>
        <a:prstGeom prst="rect">
          <a:avLst/>
        </a:prstGeom>
        <a:solidFill>
          <a:schemeClr val="accent2">
            <a:hueOff val="-5175944"/>
            <a:satOff val="22930"/>
            <a:lumOff val="-8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Calibri"/>
              <a:cs typeface="Calibri"/>
            </a:rPr>
            <a:t>Provide students with the skills and experience that employers are seeking in the workplace</a:t>
          </a:r>
        </a:p>
      </dsp:txBody>
      <dsp:txXfrm>
        <a:off x="723" y="2043477"/>
        <a:ext cx="2821976" cy="1693185"/>
      </dsp:txXfrm>
    </dsp:sp>
    <dsp:sp modelId="{D36E60D2-0245-4862-A75D-B6E45A191213}">
      <dsp:nvSpPr>
        <dsp:cNvPr id="0" name=""/>
        <dsp:cNvSpPr/>
      </dsp:nvSpPr>
      <dsp:spPr>
        <a:xfrm>
          <a:off x="3104897" y="2043477"/>
          <a:ext cx="2821976" cy="1693185"/>
        </a:xfrm>
        <a:prstGeom prst="rect">
          <a:avLst/>
        </a:prstGeom>
        <a:solidFill>
          <a:schemeClr val="accent2">
            <a:hueOff val="-7763915"/>
            <a:satOff val="34394"/>
            <a:lumOff val="-126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Calibri"/>
              <a:cs typeface="Calibri"/>
            </a:rPr>
            <a:t>Re-engage students in the co-curriculum Post COVID-19 pandemic</a:t>
          </a:r>
        </a:p>
      </dsp:txBody>
      <dsp:txXfrm>
        <a:off x="3104897" y="2043477"/>
        <a:ext cx="2821976" cy="1693185"/>
      </dsp:txXfrm>
    </dsp:sp>
    <dsp:sp modelId="{62B96925-EFE5-4E87-A8BA-5B79C6AEBF6C}">
      <dsp:nvSpPr>
        <dsp:cNvPr id="0" name=""/>
        <dsp:cNvSpPr/>
      </dsp:nvSpPr>
      <dsp:spPr>
        <a:xfrm>
          <a:off x="1552810" y="4018860"/>
          <a:ext cx="2821976" cy="1693185"/>
        </a:xfrm>
        <a:prstGeom prst="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Calibri"/>
              <a:cs typeface="Calibri"/>
            </a:rPr>
            <a:t>Provide students with life skills to help them prepare for life after Georgia College &amp; State University</a:t>
          </a:r>
        </a:p>
      </dsp:txBody>
      <dsp:txXfrm>
        <a:off x="1552810" y="4018860"/>
        <a:ext cx="2821976" cy="16931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199D38-64C6-4317-8E0F-875CE3657D0E}">
      <dsp:nvSpPr>
        <dsp:cNvPr id="0" name=""/>
        <dsp:cNvSpPr/>
      </dsp:nvSpPr>
      <dsp:spPr>
        <a:xfrm>
          <a:off x="0" y="7269"/>
          <a:ext cx="6151562" cy="100868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Each program in the system will fall into one or more of 10 categories</a:t>
          </a:r>
        </a:p>
      </dsp:txBody>
      <dsp:txXfrm>
        <a:off x="49240" y="56509"/>
        <a:ext cx="6053082" cy="910206"/>
      </dsp:txXfrm>
    </dsp:sp>
    <dsp:sp modelId="{4C13B1B1-7524-4A32-AF10-07B459232205}">
      <dsp:nvSpPr>
        <dsp:cNvPr id="0" name=""/>
        <dsp:cNvSpPr/>
      </dsp:nvSpPr>
      <dsp:spPr>
        <a:xfrm>
          <a:off x="0" y="1070675"/>
          <a:ext cx="6151562" cy="1008686"/>
        </a:xfrm>
        <a:prstGeom prst="roundRect">
          <a:avLst/>
        </a:prstGeom>
        <a:solidFill>
          <a:schemeClr val="accent2">
            <a:hueOff val="-2587972"/>
            <a:satOff val="11465"/>
            <a:lumOff val="-4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Students accumulate points for participation </a:t>
          </a:r>
        </a:p>
      </dsp:txBody>
      <dsp:txXfrm>
        <a:off x="49240" y="1119915"/>
        <a:ext cx="6053082" cy="910206"/>
      </dsp:txXfrm>
    </dsp:sp>
    <dsp:sp modelId="{7CB96A6B-8235-4129-A154-D28EE1653458}">
      <dsp:nvSpPr>
        <dsp:cNvPr id="0" name=""/>
        <dsp:cNvSpPr/>
      </dsp:nvSpPr>
      <dsp:spPr>
        <a:xfrm>
          <a:off x="0" y="2134081"/>
          <a:ext cx="6151562" cy="1008686"/>
        </a:xfrm>
        <a:prstGeom prst="roundRect">
          <a:avLst/>
        </a:prstGeom>
        <a:solidFill>
          <a:schemeClr val="accent2">
            <a:hueOff val="-5175944"/>
            <a:satOff val="22930"/>
            <a:lumOff val="-8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Recognition of levels of participation within each program category </a:t>
          </a:r>
        </a:p>
      </dsp:txBody>
      <dsp:txXfrm>
        <a:off x="49240" y="2183321"/>
        <a:ext cx="6053082" cy="910206"/>
      </dsp:txXfrm>
    </dsp:sp>
    <dsp:sp modelId="{AB97ACDB-0841-4114-A497-246FC9C03754}">
      <dsp:nvSpPr>
        <dsp:cNvPr id="0" name=""/>
        <dsp:cNvSpPr/>
      </dsp:nvSpPr>
      <dsp:spPr>
        <a:xfrm>
          <a:off x="0" y="3197488"/>
          <a:ext cx="6151562" cy="1008686"/>
        </a:xfrm>
        <a:prstGeom prst="roundRect">
          <a:avLst/>
        </a:prstGeom>
        <a:solidFill>
          <a:schemeClr val="accent2">
            <a:hueOff val="-7763915"/>
            <a:satOff val="34394"/>
            <a:lumOff val="-126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Students who complete the required number of experiences for all 10 categories are invite to join the "Green and Blue Society" </a:t>
          </a:r>
        </a:p>
      </dsp:txBody>
      <dsp:txXfrm>
        <a:off x="49240" y="3246728"/>
        <a:ext cx="6053082" cy="910206"/>
      </dsp:txXfrm>
    </dsp:sp>
    <dsp:sp modelId="{43978914-3666-48CB-B139-028070EF1469}">
      <dsp:nvSpPr>
        <dsp:cNvPr id="0" name=""/>
        <dsp:cNvSpPr/>
      </dsp:nvSpPr>
      <dsp:spPr>
        <a:xfrm>
          <a:off x="0" y="4260894"/>
          <a:ext cx="6151562" cy="1008686"/>
        </a:xfrm>
        <a:prstGeom prst="round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Students can track their </a:t>
          </a:r>
          <a:r>
            <a:rPr lang="en-US" sz="1900" kern="1200" dirty="0">
              <a:latin typeface="Gill Sans MT" panose="020B0502020104020203"/>
            </a:rPr>
            <a:t>participation</a:t>
          </a:r>
          <a:r>
            <a:rPr lang="en-US" sz="1900" kern="1200" dirty="0"/>
            <a:t> on their dashboard in GC Connect</a:t>
          </a:r>
        </a:p>
      </dsp:txBody>
      <dsp:txXfrm>
        <a:off x="49240" y="4310134"/>
        <a:ext cx="6053082" cy="910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8508C4-AAD2-491E-8739-09D6C63E8D60}">
      <dsp:nvSpPr>
        <dsp:cNvPr id="0" name=""/>
        <dsp:cNvSpPr/>
      </dsp:nvSpPr>
      <dsp:spPr>
        <a:xfrm>
          <a:off x="0" y="601"/>
          <a:ext cx="5607050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301074-BE1E-41DD-ADC3-FFA5B53D6440}">
      <dsp:nvSpPr>
        <dsp:cNvPr id="0" name=""/>
        <dsp:cNvSpPr/>
      </dsp:nvSpPr>
      <dsp:spPr>
        <a:xfrm>
          <a:off x="0" y="601"/>
          <a:ext cx="5607050" cy="492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Leadership Development</a:t>
          </a:r>
        </a:p>
      </dsp:txBody>
      <dsp:txXfrm>
        <a:off x="0" y="601"/>
        <a:ext cx="5607050" cy="492639"/>
      </dsp:txXfrm>
    </dsp:sp>
    <dsp:sp modelId="{1F44B48B-6097-4F50-8D88-DAE839A557AF}">
      <dsp:nvSpPr>
        <dsp:cNvPr id="0" name=""/>
        <dsp:cNvSpPr/>
      </dsp:nvSpPr>
      <dsp:spPr>
        <a:xfrm>
          <a:off x="0" y="493241"/>
          <a:ext cx="5607050" cy="0"/>
        </a:xfrm>
        <a:prstGeom prst="line">
          <a:avLst/>
        </a:prstGeom>
        <a:gradFill rotWithShape="0">
          <a:gsLst>
            <a:gs pos="0">
              <a:schemeClr val="accent5">
                <a:hueOff val="-26653"/>
                <a:satOff val="-989"/>
                <a:lumOff val="1569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-26653"/>
                <a:satOff val="-989"/>
                <a:lumOff val="1569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5">
                <a:hueOff val="-26653"/>
                <a:satOff val="-989"/>
                <a:lumOff val="1569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26653"/>
              <a:satOff val="-989"/>
              <a:lumOff val="15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9A94D9-8DA7-4E73-992A-9FF735E3458A}">
      <dsp:nvSpPr>
        <dsp:cNvPr id="0" name=""/>
        <dsp:cNvSpPr/>
      </dsp:nvSpPr>
      <dsp:spPr>
        <a:xfrm>
          <a:off x="0" y="493241"/>
          <a:ext cx="5607050" cy="492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Communication Skills</a:t>
          </a:r>
        </a:p>
      </dsp:txBody>
      <dsp:txXfrm>
        <a:off x="0" y="493241"/>
        <a:ext cx="5607050" cy="492639"/>
      </dsp:txXfrm>
    </dsp:sp>
    <dsp:sp modelId="{E2E164FF-E946-4637-997F-CE608E371E18}">
      <dsp:nvSpPr>
        <dsp:cNvPr id="0" name=""/>
        <dsp:cNvSpPr/>
      </dsp:nvSpPr>
      <dsp:spPr>
        <a:xfrm>
          <a:off x="0" y="985880"/>
          <a:ext cx="5607050" cy="0"/>
        </a:xfrm>
        <a:prstGeom prst="line">
          <a:avLst/>
        </a:prstGeom>
        <a:gradFill rotWithShape="0">
          <a:gsLst>
            <a:gs pos="0">
              <a:schemeClr val="accent5">
                <a:hueOff val="-53305"/>
                <a:satOff val="-1977"/>
                <a:lumOff val="3137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-53305"/>
                <a:satOff val="-1977"/>
                <a:lumOff val="3137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5">
                <a:hueOff val="-53305"/>
                <a:satOff val="-1977"/>
                <a:lumOff val="3137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53305"/>
              <a:satOff val="-1977"/>
              <a:lumOff val="313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0E85E5-B889-4891-8334-57D0D69BE186}">
      <dsp:nvSpPr>
        <dsp:cNvPr id="0" name=""/>
        <dsp:cNvSpPr/>
      </dsp:nvSpPr>
      <dsp:spPr>
        <a:xfrm>
          <a:off x="0" y="985880"/>
          <a:ext cx="5607050" cy="492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Career Development</a:t>
          </a:r>
          <a:r>
            <a:rPr lang="en-US" sz="2300" kern="1200" dirty="0">
              <a:latin typeface="Gill Sans MT" panose="020B0502020104020203"/>
            </a:rPr>
            <a:t> </a:t>
          </a:r>
          <a:endParaRPr lang="en-US" sz="2300" kern="1200" dirty="0"/>
        </a:p>
      </dsp:txBody>
      <dsp:txXfrm>
        <a:off x="0" y="985880"/>
        <a:ext cx="5607050" cy="492639"/>
      </dsp:txXfrm>
    </dsp:sp>
    <dsp:sp modelId="{8FEFB2B7-78BF-4A5A-8C11-B13BA5697CC6}">
      <dsp:nvSpPr>
        <dsp:cNvPr id="0" name=""/>
        <dsp:cNvSpPr/>
      </dsp:nvSpPr>
      <dsp:spPr>
        <a:xfrm>
          <a:off x="0" y="1478520"/>
          <a:ext cx="5607050" cy="0"/>
        </a:xfrm>
        <a:prstGeom prst="line">
          <a:avLst/>
        </a:prstGeom>
        <a:gradFill rotWithShape="0">
          <a:gsLst>
            <a:gs pos="0">
              <a:schemeClr val="accent5">
                <a:hueOff val="-79958"/>
                <a:satOff val="-2966"/>
                <a:lumOff val="4706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-79958"/>
                <a:satOff val="-2966"/>
                <a:lumOff val="4706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5">
                <a:hueOff val="-79958"/>
                <a:satOff val="-2966"/>
                <a:lumOff val="4706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79958"/>
              <a:satOff val="-2966"/>
              <a:lumOff val="470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B2A255-B75D-401E-8504-69C440ACD147}">
      <dsp:nvSpPr>
        <dsp:cNvPr id="0" name=""/>
        <dsp:cNvSpPr/>
      </dsp:nvSpPr>
      <dsp:spPr>
        <a:xfrm>
          <a:off x="0" y="1478520"/>
          <a:ext cx="5607050" cy="492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Mental Health and Wellbeing</a:t>
          </a:r>
        </a:p>
      </dsp:txBody>
      <dsp:txXfrm>
        <a:off x="0" y="1478520"/>
        <a:ext cx="5607050" cy="492639"/>
      </dsp:txXfrm>
    </dsp:sp>
    <dsp:sp modelId="{5B60F572-3C1F-42CB-935A-009E173F2CD3}">
      <dsp:nvSpPr>
        <dsp:cNvPr id="0" name=""/>
        <dsp:cNvSpPr/>
      </dsp:nvSpPr>
      <dsp:spPr>
        <a:xfrm>
          <a:off x="0" y="1971160"/>
          <a:ext cx="5607050" cy="0"/>
        </a:xfrm>
        <a:prstGeom prst="line">
          <a:avLst/>
        </a:prstGeom>
        <a:gradFill rotWithShape="0">
          <a:gsLst>
            <a:gs pos="0">
              <a:schemeClr val="accent5">
                <a:hueOff val="-106610"/>
                <a:satOff val="-3954"/>
                <a:lumOff val="627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-106610"/>
                <a:satOff val="-3954"/>
                <a:lumOff val="627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5">
                <a:hueOff val="-106610"/>
                <a:satOff val="-3954"/>
                <a:lumOff val="627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106610"/>
              <a:satOff val="-3954"/>
              <a:lumOff val="627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BD7F35-2E5E-409A-83BB-27471D889B7F}">
      <dsp:nvSpPr>
        <dsp:cNvPr id="0" name=""/>
        <dsp:cNvSpPr/>
      </dsp:nvSpPr>
      <dsp:spPr>
        <a:xfrm>
          <a:off x="0" y="1971160"/>
          <a:ext cx="5607050" cy="492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Financial Literacy</a:t>
          </a:r>
        </a:p>
      </dsp:txBody>
      <dsp:txXfrm>
        <a:off x="0" y="1971160"/>
        <a:ext cx="5607050" cy="492639"/>
      </dsp:txXfrm>
    </dsp:sp>
    <dsp:sp modelId="{FC4E5951-FA44-4FEE-8CCB-65F7F1168A79}">
      <dsp:nvSpPr>
        <dsp:cNvPr id="0" name=""/>
        <dsp:cNvSpPr/>
      </dsp:nvSpPr>
      <dsp:spPr>
        <a:xfrm>
          <a:off x="0" y="2463799"/>
          <a:ext cx="5607050" cy="0"/>
        </a:xfrm>
        <a:prstGeom prst="line">
          <a:avLst/>
        </a:prstGeom>
        <a:gradFill rotWithShape="0">
          <a:gsLst>
            <a:gs pos="0">
              <a:schemeClr val="accent5">
                <a:hueOff val="-133263"/>
                <a:satOff val="-4943"/>
                <a:lumOff val="7843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-133263"/>
                <a:satOff val="-4943"/>
                <a:lumOff val="7843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5">
                <a:hueOff val="-133263"/>
                <a:satOff val="-4943"/>
                <a:lumOff val="7843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133263"/>
              <a:satOff val="-4943"/>
              <a:lumOff val="784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C7F76E-E974-4D36-940B-9547F37D6554}">
      <dsp:nvSpPr>
        <dsp:cNvPr id="0" name=""/>
        <dsp:cNvSpPr/>
      </dsp:nvSpPr>
      <dsp:spPr>
        <a:xfrm>
          <a:off x="0" y="2463799"/>
          <a:ext cx="5607050" cy="492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Physical Health, Fitness, and Wellness</a:t>
          </a:r>
        </a:p>
      </dsp:txBody>
      <dsp:txXfrm>
        <a:off x="0" y="2463799"/>
        <a:ext cx="5607050" cy="492639"/>
      </dsp:txXfrm>
    </dsp:sp>
    <dsp:sp modelId="{F7EC39CB-D6C0-41E1-9886-592D4054427F}">
      <dsp:nvSpPr>
        <dsp:cNvPr id="0" name=""/>
        <dsp:cNvSpPr/>
      </dsp:nvSpPr>
      <dsp:spPr>
        <a:xfrm>
          <a:off x="0" y="2956439"/>
          <a:ext cx="5607050" cy="0"/>
        </a:xfrm>
        <a:prstGeom prst="line">
          <a:avLst/>
        </a:prstGeom>
        <a:gradFill rotWithShape="0">
          <a:gsLst>
            <a:gs pos="0">
              <a:schemeClr val="accent5">
                <a:hueOff val="-159915"/>
                <a:satOff val="-5931"/>
                <a:lumOff val="9411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-159915"/>
                <a:satOff val="-5931"/>
                <a:lumOff val="9411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5">
                <a:hueOff val="-159915"/>
                <a:satOff val="-5931"/>
                <a:lumOff val="9411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159915"/>
              <a:satOff val="-5931"/>
              <a:lumOff val="941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9AA70D-41CC-4EF1-87E3-D5A06B57B5A9}">
      <dsp:nvSpPr>
        <dsp:cNvPr id="0" name=""/>
        <dsp:cNvSpPr/>
      </dsp:nvSpPr>
      <dsp:spPr>
        <a:xfrm>
          <a:off x="0" y="2956439"/>
          <a:ext cx="5607050" cy="492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Intercultural and Global Understanding</a:t>
          </a:r>
          <a:r>
            <a:rPr lang="en-US" sz="2300" kern="1200" dirty="0">
              <a:latin typeface="Gill Sans MT" panose="020B0502020104020203"/>
            </a:rPr>
            <a:t> </a:t>
          </a:r>
          <a:endParaRPr lang="en-US" sz="2300" kern="1200" dirty="0"/>
        </a:p>
      </dsp:txBody>
      <dsp:txXfrm>
        <a:off x="0" y="2956439"/>
        <a:ext cx="5607050" cy="492639"/>
      </dsp:txXfrm>
    </dsp:sp>
    <dsp:sp modelId="{ED40667D-FAC9-461E-8B70-77477E392CCF}">
      <dsp:nvSpPr>
        <dsp:cNvPr id="0" name=""/>
        <dsp:cNvSpPr/>
      </dsp:nvSpPr>
      <dsp:spPr>
        <a:xfrm>
          <a:off x="0" y="3449079"/>
          <a:ext cx="5607050" cy="0"/>
        </a:xfrm>
        <a:prstGeom prst="line">
          <a:avLst/>
        </a:prstGeom>
        <a:gradFill rotWithShape="0">
          <a:gsLst>
            <a:gs pos="0">
              <a:schemeClr val="accent5">
                <a:hueOff val="-186568"/>
                <a:satOff val="-6920"/>
                <a:lumOff val="1098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-186568"/>
                <a:satOff val="-6920"/>
                <a:lumOff val="1098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5">
                <a:hueOff val="-186568"/>
                <a:satOff val="-6920"/>
                <a:lumOff val="1098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186568"/>
              <a:satOff val="-6920"/>
              <a:lumOff val="1098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8E9D8A-D6C6-41EB-9A3F-921589ADD6B2}">
      <dsp:nvSpPr>
        <dsp:cNvPr id="0" name=""/>
        <dsp:cNvSpPr/>
      </dsp:nvSpPr>
      <dsp:spPr>
        <a:xfrm>
          <a:off x="0" y="3449079"/>
          <a:ext cx="5607050" cy="492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Civic Engagement and Social Responsibility</a:t>
          </a:r>
        </a:p>
      </dsp:txBody>
      <dsp:txXfrm>
        <a:off x="0" y="3449079"/>
        <a:ext cx="5607050" cy="492639"/>
      </dsp:txXfrm>
    </dsp:sp>
    <dsp:sp modelId="{8C01B27B-5FA1-4C87-8A2D-46599638AA1B}">
      <dsp:nvSpPr>
        <dsp:cNvPr id="0" name=""/>
        <dsp:cNvSpPr/>
      </dsp:nvSpPr>
      <dsp:spPr>
        <a:xfrm>
          <a:off x="0" y="3941719"/>
          <a:ext cx="5607050" cy="0"/>
        </a:xfrm>
        <a:prstGeom prst="line">
          <a:avLst/>
        </a:prstGeom>
        <a:gradFill rotWithShape="0">
          <a:gsLst>
            <a:gs pos="0">
              <a:schemeClr val="accent5">
                <a:hueOff val="-213220"/>
                <a:satOff val="-7908"/>
                <a:lumOff val="1254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-213220"/>
                <a:satOff val="-7908"/>
                <a:lumOff val="1254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5">
                <a:hueOff val="-213220"/>
                <a:satOff val="-7908"/>
                <a:lumOff val="1254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213220"/>
              <a:satOff val="-7908"/>
              <a:lumOff val="1254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E77447-309B-458F-9789-8789FAD05E04}">
      <dsp:nvSpPr>
        <dsp:cNvPr id="0" name=""/>
        <dsp:cNvSpPr/>
      </dsp:nvSpPr>
      <dsp:spPr>
        <a:xfrm>
          <a:off x="0" y="3941719"/>
          <a:ext cx="5607050" cy="492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Appreciation of the Arts</a:t>
          </a:r>
        </a:p>
      </dsp:txBody>
      <dsp:txXfrm>
        <a:off x="0" y="3941719"/>
        <a:ext cx="5607050" cy="492639"/>
      </dsp:txXfrm>
    </dsp:sp>
    <dsp:sp modelId="{EEBC491B-D3CF-4DC9-87FF-E694A2111A8B}">
      <dsp:nvSpPr>
        <dsp:cNvPr id="0" name=""/>
        <dsp:cNvSpPr/>
      </dsp:nvSpPr>
      <dsp:spPr>
        <a:xfrm>
          <a:off x="0" y="4434358"/>
          <a:ext cx="5607050" cy="0"/>
        </a:xfrm>
        <a:prstGeom prst="line">
          <a:avLst/>
        </a:prstGeom>
        <a:gradFill rotWithShape="0">
          <a:gsLst>
            <a:gs pos="0">
              <a:schemeClr val="accent5">
                <a:hueOff val="-239873"/>
                <a:satOff val="-8897"/>
                <a:lumOff val="14117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-239873"/>
                <a:satOff val="-8897"/>
                <a:lumOff val="14117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5">
                <a:hueOff val="-239873"/>
                <a:satOff val="-8897"/>
                <a:lumOff val="14117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239873"/>
              <a:satOff val="-8897"/>
              <a:lumOff val="1411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244EBA-F923-4EB8-990E-A808ED1946A2}">
      <dsp:nvSpPr>
        <dsp:cNvPr id="0" name=""/>
        <dsp:cNvSpPr/>
      </dsp:nvSpPr>
      <dsp:spPr>
        <a:xfrm>
          <a:off x="0" y="4434358"/>
          <a:ext cx="5607050" cy="492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Bobcat Pride/Campus Involvement</a:t>
          </a:r>
          <a:r>
            <a:rPr lang="en-US" sz="2300" kern="1200" dirty="0">
              <a:latin typeface="Gill Sans MT" panose="020B0502020104020203"/>
            </a:rPr>
            <a:t> </a:t>
          </a:r>
          <a:endParaRPr lang="en-US" sz="2300" kern="1200" dirty="0"/>
        </a:p>
      </dsp:txBody>
      <dsp:txXfrm>
        <a:off x="0" y="4434358"/>
        <a:ext cx="5607050" cy="4926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DAED2-6883-4323-B21E-D1FAD6651F55}" type="datetimeFigureOut"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489B3-DA8A-4FA0-A90A-8604D26FB23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8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r>
              <a:rPr lang="en-US" dirty="0"/>
              <a:t>Bobcats Beyond the Classroom (Life Skills for Success) was created to foster a more comprehensive collegiate experience complementing the world-class education students receive in the classroom. </a:t>
            </a:r>
          </a:p>
          <a:p>
            <a:endParaRPr lang="en-US" dirty="0"/>
          </a:p>
          <a:p>
            <a:r>
              <a:rPr lang="en-US" dirty="0"/>
              <a:t>This program is available to all Georgia College &amp; State University undergraduate students. </a:t>
            </a:r>
            <a:endParaRPr lang="en-US">
              <a:cs typeface="Calibri"/>
            </a:endParaRPr>
          </a:p>
          <a:p>
            <a:endParaRPr lang="en-US" dirty="0"/>
          </a:p>
          <a:p>
            <a:r>
              <a:rPr lang="en-US" dirty="0"/>
              <a:t>Bobcats Beyond is comprised of 10 categories focused on helping students develop and articulate skills needed to be successful personally, academically, and professionally. </a:t>
            </a:r>
            <a:endParaRPr lang="en-US">
              <a:cs typeface="Calibri" panose="020F0502020204030204"/>
            </a:endParaRPr>
          </a:p>
          <a:p>
            <a:endParaRPr lang="en-US" dirty="0"/>
          </a:p>
          <a:p>
            <a:r>
              <a:rPr lang="en-US" dirty="0">
                <a:cs typeface="Calibri"/>
              </a:rPr>
              <a:t>The basis of the program is to:</a:t>
            </a: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Educate the whole student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Support and complement GC Journeys high-impact practices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Provide students with the skills and experience that employers are seeking in the workplace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Re-engage students in the co-curriculum Post COVID-19 pandemic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Provide students with life skills to help them prepare for life after Georgia College &amp; State University</a:t>
            </a:r>
            <a:endParaRPr lang="en-US" dirty="0">
              <a:cs typeface="Calibri"/>
            </a:endParaRPr>
          </a:p>
          <a:p>
            <a:endParaRPr lang="en-US" dirty="0"/>
          </a:p>
          <a:p>
            <a:r>
              <a:rPr lang="en-US" dirty="0"/>
              <a:t>Students will:</a:t>
            </a: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Be provided with structure to the Co-curricular Experience</a:t>
            </a:r>
            <a:endParaRPr lang="en-US" dirty="0">
              <a:cs typeface="Calibri" panose="020F0502020204030204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Be exposed to important life skills</a:t>
            </a:r>
            <a:endParaRPr lang="en-US" dirty="0">
              <a:cs typeface="Calibri" panose="020F0502020204030204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Track their experiences and be provided a Co-curricular Record</a:t>
            </a:r>
            <a:endParaRPr lang="en-US" dirty="0">
              <a:cs typeface="Calibri" panose="020F0502020204030204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Engage in opportunities that will allow them to integrate knowledge from their co-curricular activities and personal experiences to develop critical and creative thinking skills</a:t>
            </a:r>
            <a:endParaRPr lang="en-US" dirty="0">
              <a:cs typeface="Calibri" panose="020F0502020204030204"/>
            </a:endParaRPr>
          </a:p>
          <a:p>
            <a:pPr marL="171450" indent="-171450">
              <a:buFont typeface="Arial"/>
              <a:buChar char="•"/>
            </a:pPr>
            <a:r>
              <a:rPr lang="en-US" dirty="0"/>
              <a:t>Develop interpersonal competence</a:t>
            </a:r>
            <a:endParaRPr lang="en-US" dirty="0">
              <a:cs typeface="Calibri" panose="020F0502020204030204"/>
            </a:endParaRPr>
          </a:p>
          <a:p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3489B3-DA8A-4FA0-A90A-8604D26FB23A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61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Teamwork Skills 76.00% Written Communication Skills 73.30% Leadership 60.30% Verbal Communication Skills 58.80% Interpersonal Skills 56.50% </a:t>
            </a:r>
            <a:endParaRPr lang="en-US"/>
          </a:p>
          <a:p>
            <a:r>
              <a:rPr lang="en-US" dirty="0"/>
              <a:t>National Association of Colleges and Employers 2022 Survey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3489B3-DA8A-4FA0-A90A-8604D26FB23A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55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Recognition levels:</a:t>
            </a:r>
          </a:p>
          <a:p>
            <a:pPr marL="171450" indent="-171450">
              <a:buFont typeface="Arial"/>
              <a:buChar char="•"/>
            </a:pPr>
            <a:r>
              <a:rPr lang="en-US" dirty="0">
                <a:cs typeface="Calibri"/>
              </a:rPr>
              <a:t>Bronze</a:t>
            </a:r>
          </a:p>
          <a:p>
            <a:pPr marL="171450" indent="-171450">
              <a:buFont typeface="Arial"/>
              <a:buChar char="•"/>
            </a:pPr>
            <a:r>
              <a:rPr lang="en-US" dirty="0">
                <a:cs typeface="Calibri"/>
              </a:rPr>
              <a:t>Silver</a:t>
            </a:r>
          </a:p>
          <a:p>
            <a:pPr marL="171450" indent="-171450">
              <a:buFont typeface="Arial"/>
              <a:buChar char="•"/>
            </a:pPr>
            <a:r>
              <a:rPr lang="en-US" dirty="0">
                <a:cs typeface="Calibri"/>
              </a:rPr>
              <a:t>Gold</a:t>
            </a:r>
          </a:p>
          <a:p>
            <a:pPr marL="171450" indent="-171450">
              <a:buFont typeface="Arial"/>
              <a:buChar char="•"/>
            </a:pPr>
            <a:r>
              <a:rPr lang="en-US" dirty="0">
                <a:cs typeface="Calibri"/>
              </a:rPr>
              <a:t>Platinum – Automatically reached with the completion of corresponding GC Journeys experience.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3489B3-DA8A-4FA0-A90A-8604D26FB23A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00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6/9/2022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6/9/2022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6/9/2022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vpstudentlife@gcsu.edu" TargetMode="External"/><Relationship Id="rId2" Type="http://schemas.openxmlformats.org/officeDocument/2006/relationships/hyperlink" Target="mailto:Bobcatsbeyond@gcsu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csu.edu/studentlife/bobcats-beyond-the-classro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2AD7556-C90D-4946-8E4E-1E79D5B3D2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B0CC56-54B2-4AE0-87C5-296E78A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42815"/>
            <a:ext cx="12192000" cy="26151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3418891"/>
            <a:ext cx="8991600" cy="1645920"/>
          </a:xfrm>
        </p:spPr>
        <p:txBody>
          <a:bodyPr>
            <a:normAutofit/>
          </a:bodyPr>
          <a:lstStyle/>
          <a:p>
            <a:r>
              <a:rPr lang="en-US" sz="3500" dirty="0"/>
              <a:t>Bobcats Beyond the Classroom:</a:t>
            </a:r>
            <a:br>
              <a:rPr lang="en-US" sz="3500" dirty="0"/>
            </a:br>
            <a:r>
              <a:rPr lang="en-US" sz="2400" dirty="0"/>
              <a:t>Life Skills for Success</a:t>
            </a:r>
          </a:p>
        </p:txBody>
      </p:sp>
      <p:pic>
        <p:nvPicPr>
          <p:cNvPr id="6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12F81657-CD2B-1C63-766E-1642C14B13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235" r="2457" b="-235"/>
          <a:stretch/>
        </p:blipFill>
        <p:spPr>
          <a:xfrm>
            <a:off x="4959320" y="640079"/>
            <a:ext cx="2273360" cy="245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4402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FBF316-51A3-DEB7-D5CA-5934C67AD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3000" kern="1200" cap="all" spc="200" baseline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Why this? Why Now?</a:t>
            </a:r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BBA510C2-AE67-24F5-6831-1558D9C5E4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97426"/>
              </p:ext>
            </p:extLst>
          </p:nvPr>
        </p:nvGraphicFramePr>
        <p:xfrm>
          <a:off x="5591695" y="579390"/>
          <a:ext cx="5927598" cy="578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9" name="Picture 49">
            <a:extLst>
              <a:ext uri="{FF2B5EF4-FFF2-40B4-BE49-F238E27FC236}">
                <a16:creationId xmlns:a16="http://schemas.microsoft.com/office/drawing/2014/main" id="{1DF728AF-9D7C-345A-3164-C15322A4B55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74337" y="4281318"/>
            <a:ext cx="199072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465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AD7C5BE-418C-4A44-91BF-28E411F75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120" y="1559052"/>
            <a:ext cx="10271760" cy="4347972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030F62-0022-5072-3EAE-5FC29E5FF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en-US">
                <a:latin typeface="Gill Sans MT"/>
                <a:ea typeface="Cambria"/>
                <a:cs typeface="Times New Roman"/>
              </a:rPr>
              <a:t>Helping students develop the skills employers want</a:t>
            </a:r>
            <a:endParaRPr lang="en-US">
              <a:latin typeface="Gill Sans MT"/>
              <a:ea typeface="Cambria"/>
              <a:cs typeface="+mj-lt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E92CDB4-73E4-940E-E479-EA091A45BC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5238775"/>
              </p:ext>
            </p:extLst>
          </p:nvPr>
        </p:nvGraphicFramePr>
        <p:xfrm>
          <a:off x="1444752" y="2482596"/>
          <a:ext cx="9314170" cy="2930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4916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1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DC92A5-AE0D-159B-B8C3-D3BBF7E0E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2800" dirty="0"/>
              <a:t>Program Overview</a:t>
            </a:r>
          </a:p>
        </p:txBody>
      </p:sp>
      <p:sp useBgFill="1">
        <p:nvSpPr>
          <p:cNvPr id="20" name="Rectangle 23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136384A8-398D-5C7C-AAE8-42ABFE8230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546524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88553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17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19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F5A1F1-0D28-4A24-B8F6-8DF1E9B40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786" y="1527989"/>
            <a:ext cx="3930415" cy="351205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Program Categories</a:t>
            </a:r>
          </a:p>
        </p:txBody>
      </p:sp>
      <p:graphicFrame>
        <p:nvGraphicFramePr>
          <p:cNvPr id="33" name="Content Placeholder 2">
            <a:extLst>
              <a:ext uri="{FF2B5EF4-FFF2-40B4-BE49-F238E27FC236}">
                <a16:creationId xmlns:a16="http://schemas.microsoft.com/office/drawing/2014/main" id="{AB5EAAF9-6C70-7EC9-C841-D1F7F647A1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662300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889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0226598-95E3-5D61-36E2-FAE3C4371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8338" y="2589911"/>
            <a:ext cx="4270248" cy="704087"/>
          </a:xfrm>
        </p:spPr>
        <p:txBody>
          <a:bodyPr vert="horz" lIns="91440" tIns="45720" rIns="91440" bIns="45720" rtlCol="0" anchor="b" anchorCtr="1">
            <a:noAutofit/>
          </a:bodyPr>
          <a:lstStyle/>
          <a:p>
            <a:r>
              <a:rPr lang="en-US" sz="1200" dirty="0">
                <a:ea typeface="+mn-lt"/>
                <a:cs typeface="+mn-lt"/>
              </a:rPr>
              <a:t>Points can be redeemed for GCSU gear or other incentives based on level of participation and points accumulated</a:t>
            </a:r>
            <a:endParaRPr lang="en-US" sz="1200" dirty="0"/>
          </a:p>
        </p:txBody>
      </p:sp>
      <p:pic>
        <p:nvPicPr>
          <p:cNvPr id="7" name="Picture 7" descr="A picture containing shirt, sleeve&#10;&#10;Description automatically generated">
            <a:extLst>
              <a:ext uri="{FF2B5EF4-FFF2-40B4-BE49-F238E27FC236}">
                <a16:creationId xmlns:a16="http://schemas.microsoft.com/office/drawing/2014/main" id="{46E0D41B-AE40-0207-9529-7111BF21AA4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1421" y="3498197"/>
            <a:ext cx="1610401" cy="16171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AA7FFD-BABF-B2AB-49B3-B527E0C0C5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64298" y="3426471"/>
            <a:ext cx="3909572" cy="259677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v"/>
            </a:pPr>
            <a:r>
              <a:rPr lang="en-US" sz="1600" dirty="0">
                <a:ea typeface="+mn-lt"/>
                <a:cs typeface="+mn-lt"/>
              </a:rPr>
              <a:t>Gain admission to the Green and Blue Society</a:t>
            </a:r>
            <a:endParaRPr lang="en-US" sz="1600" dirty="0"/>
          </a:p>
          <a:p>
            <a:pPr>
              <a:buFont typeface="Wingdings" panose="020B0604020202020204" pitchFamily="34" charset="0"/>
              <a:buChar char="v"/>
            </a:pPr>
            <a:r>
              <a:rPr lang="en-US" sz="1600" dirty="0">
                <a:ea typeface="+mn-lt"/>
                <a:cs typeface="+mn-lt"/>
              </a:rPr>
              <a:t>Receive a cord of recognition for graduation</a:t>
            </a:r>
            <a:endParaRPr lang="en-US" sz="1600" dirty="0"/>
          </a:p>
          <a:p>
            <a:pPr>
              <a:buFont typeface="Wingdings" panose="020B0604020202020204" pitchFamily="34" charset="0"/>
              <a:buChar char="v"/>
            </a:pPr>
            <a:r>
              <a:rPr lang="en-US" sz="1600" dirty="0">
                <a:ea typeface="+mn-lt"/>
                <a:cs typeface="+mn-lt"/>
              </a:rPr>
              <a:t>Be invited to special events with employers and grad/professional schools, and alumni</a:t>
            </a:r>
            <a:endParaRPr lang="en-US" sz="1600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F7E3BB-C8D8-C6D8-1E09-77F2A90C77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06900" y="2589911"/>
            <a:ext cx="4270248" cy="704087"/>
          </a:xfrm>
        </p:spPr>
        <p:txBody>
          <a:bodyPr>
            <a:normAutofit/>
          </a:bodyPr>
          <a:lstStyle/>
          <a:p>
            <a:r>
              <a:rPr lang="en-US" sz="1600" dirty="0">
                <a:ea typeface="+mn-lt"/>
                <a:cs typeface="+mn-lt"/>
              </a:rPr>
              <a:t>Students who complete the program will:</a:t>
            </a:r>
            <a:endParaRPr lang="en-US" sz="16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5C97520-CCD5-D85A-F6B7-0550FF04D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PARTICIPATION &amp; COMPLETION INCENTIVES</a:t>
            </a:r>
            <a:endParaRPr lang="en-US" dirty="0"/>
          </a:p>
        </p:txBody>
      </p:sp>
      <p:pic>
        <p:nvPicPr>
          <p:cNvPr id="8" name="Picture 8" descr="A picture containing indoor, black&#10;&#10;Description automatically generated">
            <a:extLst>
              <a:ext uri="{FF2B5EF4-FFF2-40B4-BE49-F238E27FC236}">
                <a16:creationId xmlns:a16="http://schemas.microsoft.com/office/drawing/2014/main" id="{341B2757-7EBC-B142-BF85-02345A20E1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9597" y="4776828"/>
            <a:ext cx="1404307" cy="13975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9" descr="A picture containing hat, headdress, person, clothing&#10;&#10;Description automatically generated">
            <a:extLst>
              <a:ext uri="{FF2B5EF4-FFF2-40B4-BE49-F238E27FC236}">
                <a16:creationId xmlns:a16="http://schemas.microsoft.com/office/drawing/2014/main" id="{CC492D26-0586-4D8E-308C-CE7FC3E1ED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2218" y="3495590"/>
            <a:ext cx="1438023" cy="14245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10" descr="A picture containing clothing, sleeve&#10;&#10;Description automatically generated">
            <a:extLst>
              <a:ext uri="{FF2B5EF4-FFF2-40B4-BE49-F238E27FC236}">
                <a16:creationId xmlns:a16="http://schemas.microsoft.com/office/drawing/2014/main" id="{290633AB-52EA-3D13-7FC2-62EB1817B5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1676" y="4609721"/>
            <a:ext cx="1462046" cy="14687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06379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2D2ED89-5AE9-4E9E-B74C-07803A862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29948" y="0"/>
            <a:ext cx="673210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7B6500-1294-7EE8-2BB5-90C1FD2FC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1066" y="964692"/>
            <a:ext cx="8669868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rgbClr val="404040"/>
                </a:solidFill>
              </a:rPr>
              <a:t>Contact Information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7B5335-3368-4A30-A825-6C9DF9F48D33}"/>
              </a:ext>
            </a:extLst>
          </p:cNvPr>
          <p:cNvSpPr txBox="1"/>
          <p:nvPr/>
        </p:nvSpPr>
        <p:spPr>
          <a:xfrm>
            <a:off x="2804886" y="2599871"/>
            <a:ext cx="6299200" cy="37548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000" b="1" dirty="0"/>
              <a:t>Lauren Easom</a:t>
            </a:r>
          </a:p>
          <a:p>
            <a:pPr algn="ctr"/>
            <a:r>
              <a:rPr lang="en-US" dirty="0"/>
              <a:t>Director, Career Services</a:t>
            </a:r>
          </a:p>
          <a:p>
            <a:pPr algn="ctr"/>
            <a:r>
              <a:rPr lang="en-US" dirty="0">
                <a:ea typeface="+mn-lt"/>
                <a:cs typeface="+mn-lt"/>
              </a:rPr>
              <a:t>&amp; Bobcats Beyond Program Coordinator</a:t>
            </a:r>
            <a:endParaRPr lang="en-US" dirty="0"/>
          </a:p>
          <a:p>
            <a:pPr algn="ctr"/>
            <a:r>
              <a:rPr lang="en-US" dirty="0"/>
              <a:t>478-445-5384</a:t>
            </a:r>
          </a:p>
          <a:p>
            <a:pPr algn="ctr"/>
            <a:r>
              <a:rPr lang="en-US" dirty="0">
                <a:hlinkClick r:id="rId2"/>
              </a:rPr>
              <a:t>Bobcatsbeyond@gcsu.edu</a:t>
            </a:r>
            <a:r>
              <a:rPr lang="en-US" dirty="0"/>
              <a:t> 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2000" b="1" dirty="0"/>
              <a:t>The Office of Student Life</a:t>
            </a:r>
          </a:p>
          <a:p>
            <a:pPr algn="ctr"/>
            <a:r>
              <a:rPr lang="en-US" dirty="0"/>
              <a:t>478-445-5169</a:t>
            </a:r>
          </a:p>
          <a:p>
            <a:pPr algn="ctr"/>
            <a:r>
              <a:rPr lang="en-US" dirty="0">
                <a:hlinkClick r:id="rId3"/>
              </a:rPr>
              <a:t>vpstudentlife@gcsu.edu</a:t>
            </a:r>
            <a:r>
              <a:rPr lang="en-US" dirty="0"/>
              <a:t> 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>
                <a:hlinkClick r:id="rId4"/>
              </a:rPr>
              <a:t>https://www.gcsu.edu/studentlife/bobcats-beyond-the-classroom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3005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TF00001246</Template>
  <TotalTime>8</TotalTime>
  <Words>552</Words>
  <Application>Microsoft Office PowerPoint</Application>
  <PresentationFormat>Widescreen</PresentationFormat>
  <Paragraphs>75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</vt:lpstr>
      <vt:lpstr>Gill Sans MT</vt:lpstr>
      <vt:lpstr>Times New Roman</vt:lpstr>
      <vt:lpstr>Wingdings</vt:lpstr>
      <vt:lpstr>Parcel</vt:lpstr>
      <vt:lpstr>Bobcats Beyond the Classroom: Life Skills for Success</vt:lpstr>
      <vt:lpstr>Why this? Why Now?</vt:lpstr>
      <vt:lpstr>Helping students develop the skills employers want</vt:lpstr>
      <vt:lpstr>Program Overview</vt:lpstr>
      <vt:lpstr>Program Categories</vt:lpstr>
      <vt:lpstr>PARTICIPATION &amp; COMPLETION INCENTIVES</vt:lpstr>
      <vt:lpstr>Contact Information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Whatley</dc:creator>
  <cp:lastModifiedBy>Sarah Whatley</cp:lastModifiedBy>
  <cp:revision>561</cp:revision>
  <dcterms:created xsi:type="dcterms:W3CDTF">2022-05-18T19:53:04Z</dcterms:created>
  <dcterms:modified xsi:type="dcterms:W3CDTF">2022-06-09T15:56:09Z</dcterms:modified>
</cp:coreProperties>
</file>