
<file path=[Content_Types].xml><?xml version="1.0" encoding="utf-8"?>
<Types xmlns="http://schemas.openxmlformats.org/package/2006/content-types">
  <Override PartName="/ppt/slides/slide17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Override PartName="/ppt/slideLayouts/slideLayout3.xml" ContentType="application/vnd.openxmlformats-officedocument.presentationml.slideLayout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15.xml" ContentType="application/vnd.openxmlformats-officedocument.presentationml.slide+xml"/>
  <Override PartName="/ppt/viewProps.xml" ContentType="application/vnd.openxmlformats-officedocument.presentationml.viewProps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handoutMasterIdLst>
    <p:handoutMasterId r:id="rId19"/>
  </p:handoutMasterIdLst>
  <p:sldIdLst>
    <p:sldId id="256" r:id="rId2"/>
    <p:sldId id="292" r:id="rId3"/>
    <p:sldId id="294" r:id="rId4"/>
    <p:sldId id="295" r:id="rId5"/>
    <p:sldId id="296" r:id="rId6"/>
    <p:sldId id="293" r:id="rId7"/>
    <p:sldId id="260" r:id="rId8"/>
    <p:sldId id="290" r:id="rId9"/>
    <p:sldId id="283" r:id="rId10"/>
    <p:sldId id="284" r:id="rId11"/>
    <p:sldId id="291" r:id="rId12"/>
    <p:sldId id="285" r:id="rId13"/>
    <p:sldId id="286" r:id="rId14"/>
    <p:sldId id="297" r:id="rId15"/>
    <p:sldId id="289" r:id="rId16"/>
    <p:sldId id="287" r:id="rId17"/>
    <p:sldId id="288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4" frameSlides="1"/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36" d="100"/>
          <a:sy n="136" d="100"/>
        </p:scale>
        <p:origin x="-90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4" Type="http://schemas.openxmlformats.org/officeDocument/2006/relationships/slide" Target="slides/slide13.xml"/><Relationship Id="rId20" Type="http://schemas.openxmlformats.org/officeDocument/2006/relationships/printerSettings" Target="printerSettings/printerSettings1.bin"/><Relationship Id="rId4" Type="http://schemas.openxmlformats.org/officeDocument/2006/relationships/slide" Target="slides/slide3.xml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7" Type="http://schemas.openxmlformats.org/officeDocument/2006/relationships/slide" Target="slides/slide6.xml"/><Relationship Id="rId11" Type="http://schemas.openxmlformats.org/officeDocument/2006/relationships/slide" Target="slides/slide10.xml"/><Relationship Id="rId1" Type="http://schemas.openxmlformats.org/officeDocument/2006/relationships/slideMaster" Target="slideMasters/slideMaster1.xml"/><Relationship Id="rId24" Type="http://schemas.openxmlformats.org/officeDocument/2006/relationships/tableStyles" Target="tableStyles.xml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19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9" Type="http://schemas.openxmlformats.org/officeDocument/2006/relationships/slide" Target="slides/slide8.xml"/><Relationship Id="rId3" Type="http://schemas.openxmlformats.org/officeDocument/2006/relationships/slide" Target="slides/slide2.xml"/><Relationship Id="rId18" Type="http://schemas.openxmlformats.org/officeDocument/2006/relationships/slide" Target="slides/slide1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98364-1E91-0B40-A15E-3EE42661992A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CDC2A7-17CD-7740-B02F-4BBFC32F885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938B84A-603F-4D1B-8E65-2F860FB054F4}" type="datetimeFigureOut">
              <a:rPr lang="en-US" smtClean="0"/>
              <a:pPr/>
              <a:t>2/15/10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0DA7D40-9BA7-492A-8B86-F08AE5EAB492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SACS 5</a:t>
            </a:r>
            <a:r>
              <a:rPr lang="en-US" baseline="30000" dirty="0" smtClean="0"/>
              <a:t>th</a:t>
            </a:r>
            <a:r>
              <a:rPr lang="en-US" dirty="0" smtClean="0"/>
              <a:t> Year Interim Report Update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University Senate Meeting</a:t>
            </a:r>
          </a:p>
          <a:p>
            <a:r>
              <a:rPr lang="en-US" dirty="0" smtClean="0"/>
              <a:t>January 25, 2010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Assessment Issues with GCSU QEP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outcomes were poorly formed</a:t>
            </a:r>
          </a:p>
          <a:p>
            <a:pPr lvl="1"/>
            <a:r>
              <a:rPr lang="en-US" dirty="0" smtClean="0"/>
              <a:t>Many were not assessable</a:t>
            </a:r>
          </a:p>
          <a:p>
            <a:r>
              <a:rPr lang="en-US" dirty="0" smtClean="0"/>
              <a:t>Often the means of assessment did not directly relate to the stated learning outcome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Case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Initiative 1</a:t>
            </a:r>
          </a:p>
          <a:p>
            <a:r>
              <a:rPr lang="en-US" i="1" u="sng" dirty="0" smtClean="0"/>
              <a:t>Outcome 2</a:t>
            </a:r>
            <a:r>
              <a:rPr lang="en-US" dirty="0" smtClean="0"/>
              <a:t>: Students will be prepared to learn and to be intellectually challenged. </a:t>
            </a:r>
            <a:r>
              <a:rPr lang="en-US" i="1" u="sng" dirty="0" smtClean="0"/>
              <a:t>Assessment</a:t>
            </a:r>
            <a:r>
              <a:rPr lang="en-US" dirty="0" smtClean="0"/>
              <a:t>: Increase in number and retention of transfer students in good academic standing after their first semester. </a:t>
            </a:r>
          </a:p>
          <a:p>
            <a:r>
              <a:rPr lang="en-US" i="1" u="sng" dirty="0" smtClean="0"/>
              <a:t>Outcome 4</a:t>
            </a:r>
            <a:r>
              <a:rPr lang="en-US" i="1" dirty="0" smtClean="0"/>
              <a:t>:</a:t>
            </a:r>
            <a:r>
              <a:rPr lang="en-US" dirty="0" smtClean="0"/>
              <a:t> Students will experience the benefits of the public liberal arts experience. </a:t>
            </a:r>
            <a:r>
              <a:rPr lang="en-US" i="1" u="sng" dirty="0" smtClean="0"/>
              <a:t>Assessment</a:t>
            </a:r>
            <a:r>
              <a:rPr lang="en-US" u="sng" dirty="0" smtClean="0"/>
              <a:t>:</a:t>
            </a:r>
            <a:r>
              <a:rPr lang="en-US" dirty="0" smtClean="0"/>
              <a:t> Average transfer student GPA is equivalent to or better than that of generic freshmen at graduation.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on Student Learning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 smtClean="0"/>
              <a:t>Limited success with Initiatives 1, 2, 3, 4, and 6</a:t>
            </a:r>
          </a:p>
          <a:p>
            <a:pPr lvl="1"/>
            <a:r>
              <a:rPr lang="en-US" dirty="0" smtClean="0"/>
              <a:t>Initiative 3 and general education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Greater success with Initiative 5	</a:t>
            </a:r>
          </a:p>
          <a:p>
            <a:pPr lvl="1"/>
            <a:r>
              <a:rPr lang="en-US" dirty="0" smtClean="0"/>
              <a:t>Broadened as a result of the Strategic Focusing Initiative to include a wider array of LBTC activities</a:t>
            </a:r>
          </a:p>
          <a:p>
            <a:pPr lvl="1"/>
            <a:r>
              <a:rPr lang="en-US" dirty="0" smtClean="0"/>
              <a:t>Helped to unite several QEP initiatives, such as Initiative 2 (Leadership) and Initiative 6 (success after graduation/internships, etc.)  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 smtClean="0"/>
              <a:t>GCSU’s Quality Enhancement Plan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Six initiatives to help us better fulfill our mission to “foster excellence and challenge students in the classroom and beyond.”</a:t>
            </a:r>
          </a:p>
          <a:p>
            <a:endParaRPr lang="en-US" dirty="0" smtClean="0"/>
          </a:p>
          <a:p>
            <a:r>
              <a:rPr lang="en-US" b="1" dirty="0" smtClean="0"/>
              <a:t>1)  Enhance orientation programs for transfer students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 smtClean="0"/>
              <a:t>2)  Enhance student leadership opportunities</a:t>
            </a:r>
            <a:endParaRPr lang="en-US" dirty="0" smtClean="0"/>
          </a:p>
          <a:p>
            <a:r>
              <a:rPr lang="en-US" b="1" dirty="0" smtClean="0"/>
              <a:t>3)  Enhance academic challenge within the curriculum to reflect the liberal arts mission</a:t>
            </a:r>
            <a:endParaRPr lang="en-US" dirty="0" smtClean="0"/>
          </a:p>
          <a:p>
            <a:r>
              <a:rPr lang="en-US" b="1" dirty="0" smtClean="0"/>
              <a:t>4)  Enhance recruitment and retention of students and faculty to increase diversity</a:t>
            </a:r>
            <a:endParaRPr lang="en-US" dirty="0" smtClean="0"/>
          </a:p>
          <a:p>
            <a:r>
              <a:rPr lang="en-US" b="1" dirty="0" smtClean="0"/>
              <a:t>5)  Enhance opportunities to engage student learning in the classroom and beyond</a:t>
            </a:r>
            <a:endParaRPr lang="en-US" dirty="0" smtClean="0"/>
          </a:p>
          <a:p>
            <a:r>
              <a:rPr lang="en-US" b="1" dirty="0" smtClean="0"/>
              <a:t>6)  Enhance preparation of students for success in post-graduate opportunities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QEP Initiative 5: Results</a:t>
            </a:r>
            <a:endParaRPr lang="en-US" dirty="0"/>
          </a:p>
        </p:txBody>
      </p:sp>
      <p:pic>
        <p:nvPicPr>
          <p:cNvPr id="8" name="Content Placeholder 7" descr="billofrights.jpg"/>
          <p:cNvPicPr>
            <a:picLocks noGrp="1" noChangeAspect="1"/>
          </p:cNvPicPr>
          <p:nvPr>
            <p:ph sz="half" idx="1"/>
          </p:nvPr>
        </p:nvPicPr>
        <p:blipFill>
          <a:blip r:embed="rId2"/>
          <a:srcRect l="-18212" r="-18212"/>
          <a:stretch>
            <a:fillRect/>
          </a:stretch>
        </p:blipFill>
        <p:spPr/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Enhance Opportunities to Engage Student Learning in the Classroom and Beyond</a:t>
            </a:r>
            <a:r>
              <a:rPr lang="en-US" dirty="0" smtClean="0"/>
              <a:t> </a:t>
            </a:r>
          </a:p>
          <a:p>
            <a:pPr lvl="1"/>
            <a:r>
              <a:rPr lang="en-US" i="1" u="sng" dirty="0" smtClean="0"/>
              <a:t>Outcome 5</a:t>
            </a:r>
            <a:r>
              <a:rPr lang="en-US" dirty="0" smtClean="0"/>
              <a:t>: Students will interact with instructors outside of the classroom.  </a:t>
            </a:r>
            <a:r>
              <a:rPr lang="en-US" i="1" u="sng" dirty="0" smtClean="0"/>
              <a:t>Assessment</a:t>
            </a:r>
            <a:r>
              <a:rPr lang="en-US" u="sng" dirty="0" smtClean="0"/>
              <a:t>:</a:t>
            </a:r>
            <a:r>
              <a:rPr lang="en-US" dirty="0" smtClean="0"/>
              <a:t> Originally survey of faculty in learning communities, but joint research activities and survey results proved more informative. </a:t>
            </a:r>
          </a:p>
          <a:p>
            <a:pPr lvl="2"/>
            <a:r>
              <a:rPr lang="en-US" dirty="0" smtClean="0"/>
              <a:t>259 students gave joint professional presentations and/or publications with faculty.</a:t>
            </a:r>
          </a:p>
          <a:p>
            <a:pPr lvl="2">
              <a:buNone/>
            </a:pP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QEP Initiative 5: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en-US" i="1" u="sng" dirty="0" smtClean="0"/>
              <a:t>Outcome 6</a:t>
            </a:r>
            <a:r>
              <a:rPr lang="en-US" u="sng" dirty="0" smtClean="0"/>
              <a:t>:</a:t>
            </a:r>
            <a:r>
              <a:rPr lang="en-US" dirty="0" smtClean="0"/>
              <a:t> Students will demonstrate crossover learning and apply learning to external situations. </a:t>
            </a:r>
            <a:r>
              <a:rPr lang="en-US" i="1" u="sng" dirty="0" smtClean="0"/>
              <a:t>Assessment</a:t>
            </a:r>
            <a:r>
              <a:rPr lang="en-US" u="sng" dirty="0" smtClean="0"/>
              <a:t>:</a:t>
            </a:r>
            <a:r>
              <a:rPr lang="en-US" dirty="0" smtClean="0"/>
              <a:t> Originally GPAs, retention rates, and graduation rates of students in learning communities, but increases in LBTC activities and survey results proved better measures. </a:t>
            </a:r>
          </a:p>
          <a:p>
            <a:pPr lvl="2"/>
            <a:r>
              <a:rPr lang="en-US" dirty="0" smtClean="0"/>
              <a:t>Student research conference presentations increased from 104 (2006) to 302 (2009).</a:t>
            </a:r>
          </a:p>
          <a:p>
            <a:pPr lvl="2"/>
            <a:r>
              <a:rPr lang="en-US" dirty="0" smtClean="0"/>
              <a:t>Service learning hours increased from 12,328 (2006) to 30,000 (2009).</a:t>
            </a:r>
          </a:p>
          <a:p>
            <a:pPr lvl="2"/>
            <a:r>
              <a:rPr lang="en-US" dirty="0" smtClean="0"/>
              <a:t>Internships increased by 36 percent (2004-2007).  </a:t>
            </a:r>
          </a:p>
          <a:p>
            <a:pPr lvl="2"/>
            <a:r>
              <a:rPr lang="en-US" dirty="0" smtClean="0"/>
              <a:t>Study abroad participants increased by </a:t>
            </a:r>
            <a:r>
              <a:rPr lang="en-US" dirty="0" smtClean="0"/>
              <a:t>168.87 </a:t>
            </a:r>
            <a:r>
              <a:rPr lang="en-US" dirty="0" smtClean="0"/>
              <a:t>% since 2003, the largest increase among USG institutions.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QEP Initiative 5: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u="sng" dirty="0" smtClean="0"/>
              <a:t>Outcome 2</a:t>
            </a:r>
            <a:r>
              <a:rPr lang="en-US" dirty="0" smtClean="0"/>
              <a:t>: Students will be involved in campus life. </a:t>
            </a:r>
            <a:r>
              <a:rPr lang="en-US" i="1" u="sng" dirty="0" smtClean="0"/>
              <a:t>Assessment</a:t>
            </a:r>
            <a:r>
              <a:rPr lang="en-US" dirty="0" smtClean="0"/>
              <a:t>: Increased participation in campus events and student organizations. </a:t>
            </a:r>
          </a:p>
          <a:p>
            <a:pPr lvl="1"/>
            <a:r>
              <a:rPr lang="en-US" dirty="0" smtClean="0"/>
              <a:t>Volunteer hours increased from 33,586 (2006) to 42,500 (2009). </a:t>
            </a:r>
          </a:p>
          <a:p>
            <a:pPr lvl="1"/>
            <a:r>
              <a:rPr lang="en-US" dirty="0" smtClean="0"/>
              <a:t>Recipients of the Presidential Service Award (recognizing a minimum of 100 volunteer hours in a year) increased from 4 (2004) to 146 (2009). </a:t>
            </a:r>
          </a:p>
          <a:p>
            <a:pPr lvl="1"/>
            <a:r>
              <a:rPr lang="en-US" dirty="0" smtClean="0"/>
              <a:t>472 students participated in leadership activities since 2006.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5" name="Content Placeholder 4" descr="abroad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8699" r="-8699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Data on LBTC from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NASPA (National Association of Student Personnel Administrators) Student Voice Survey (2008-2009)</a:t>
            </a:r>
          </a:p>
          <a:p>
            <a:pPr lvl="1"/>
            <a:r>
              <a:rPr lang="en-US" dirty="0" smtClean="0"/>
              <a:t>Student responses to the NASPA item, “ As a result of campus activities, I have gained experience/skills relevant to my academic major,” were higher than the national average (p&lt;.05)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Indirect Data on LBTC from Surveys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NSSE 2008 (National Survey of Student Engagement)</a:t>
            </a:r>
          </a:p>
          <a:p>
            <a:pPr lvl="1"/>
            <a:r>
              <a:rPr lang="en-US" dirty="0" smtClean="0"/>
              <a:t>Student satisfaction ratings are higher as compared to other benchmark institutions in areas related to </a:t>
            </a:r>
            <a:r>
              <a:rPr lang="en-US" i="1" dirty="0" smtClean="0"/>
              <a:t>learning outcomes 3 (progress towards degree), 4 (collaboration), and 5 (student-faculty interaction). </a:t>
            </a:r>
          </a:p>
          <a:p>
            <a:pPr lvl="2"/>
            <a:r>
              <a:rPr lang="en-US" i="1" dirty="0" smtClean="0"/>
              <a:t>W</a:t>
            </a:r>
            <a:r>
              <a:rPr lang="en-US" dirty="0" smtClean="0"/>
              <a:t>ith the exception of faculty-student interaction, these ratings have increased since 2005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Required to report on 14 Standards, including all the Federal Requirements</a:t>
            </a:r>
          </a:p>
          <a:p>
            <a:r>
              <a:rPr lang="en-US" dirty="0" smtClean="0"/>
              <a:t>Core requirements: must be found in compliance</a:t>
            </a:r>
          </a:p>
          <a:p>
            <a:pPr lvl="1"/>
            <a:r>
              <a:rPr lang="en-US" b="1" dirty="0" smtClean="0"/>
              <a:t>Core Requirement 2.10</a:t>
            </a:r>
            <a:endParaRPr lang="en-US" dirty="0" smtClean="0"/>
          </a:p>
          <a:p>
            <a:pPr lvl="2"/>
            <a:r>
              <a:rPr lang="en-US" i="1" dirty="0" smtClean="0"/>
              <a:t>The institution provides student support programs, services, and activities consistent with its mission that promote student learning and enhance the development of its students.</a:t>
            </a:r>
          </a:p>
          <a:p>
            <a:pPr lvl="2"/>
            <a:r>
              <a:rPr lang="en-US" dirty="0" smtClean="0"/>
              <a:t>Connects to learning outcomes</a:t>
            </a:r>
          </a:p>
          <a:p>
            <a:pPr lvl="2"/>
            <a:r>
              <a:rPr lang="en-US" dirty="0" smtClean="0"/>
              <a:t>Controversial in Student Affairs and rarely done</a:t>
            </a:r>
          </a:p>
          <a:p>
            <a:pPr lvl="2"/>
            <a:r>
              <a:rPr lang="en-US" dirty="0" smtClean="0"/>
              <a:t>Reliance on indirect data, such as from NASPA surveys</a:t>
            </a:r>
          </a:p>
          <a:p>
            <a:pPr lvl="2"/>
            <a:r>
              <a:rPr lang="en-US" dirty="0" smtClean="0"/>
              <a:t>Similar issue for facilities standard CS 3.11.3 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standards, such as CR 2.10, require a demonstration of compliance that is linked to the institutional mission statement</a:t>
            </a:r>
          </a:p>
          <a:p>
            <a:pPr lvl="1"/>
            <a:r>
              <a:rPr lang="en-US" dirty="0" smtClean="0"/>
              <a:t>Must derive and/or link learning goals from the mission statement </a:t>
            </a:r>
          </a:p>
          <a:p>
            <a:pPr lvl="2"/>
            <a:r>
              <a:rPr lang="en-US" dirty="0" smtClean="0"/>
              <a:t>2004 Reaffirmation issues with mission statement</a:t>
            </a:r>
          </a:p>
          <a:p>
            <a:pPr lvl="2"/>
            <a:r>
              <a:rPr lang="en-US" dirty="0" smtClean="0"/>
              <a:t>Recent mission review retreat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keep documentation of our actual application of policies</a:t>
            </a:r>
          </a:p>
          <a:p>
            <a:pPr lvl="1"/>
            <a:r>
              <a:rPr lang="en-US" b="1" i="1" dirty="0" smtClean="0"/>
              <a:t>Federal Requirement 4.5</a:t>
            </a:r>
            <a:r>
              <a:rPr lang="en-US" i="1" dirty="0" smtClean="0"/>
              <a:t> The institution has adequate procedures for addressing written student complaints and is responsible for demonstrating that it follows those procedures when resolving student complaints.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need readily available data! 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General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CS 3.3.1.1</a:t>
            </a:r>
          </a:p>
          <a:p>
            <a:pPr lvl="1"/>
            <a:r>
              <a:rPr lang="en-US" i="1" dirty="0" smtClean="0"/>
              <a:t>The institution identifies expected outcomes, assesses the extent to which it achieves these outcomes, and provides evidence of improvement based on analysis of the results in the following area:  3.3.1.1 educational programs, to include student learning outcomes.</a:t>
            </a:r>
          </a:p>
          <a:p>
            <a:pPr lvl="1"/>
            <a:r>
              <a:rPr lang="en-US" dirty="0" smtClean="0"/>
              <a:t>History of difficulties with software</a:t>
            </a:r>
          </a:p>
          <a:p>
            <a:pPr lvl="1"/>
            <a:r>
              <a:rPr lang="en-US" dirty="0" smtClean="0"/>
              <a:t>Need to close the loop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 thus far?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Early QEPs were typically unfocused and broad </a:t>
            </a:r>
          </a:p>
          <a:p>
            <a:pPr lvl="1"/>
            <a:r>
              <a:rPr lang="en-US" dirty="0" smtClean="0"/>
              <a:t>GCSU title: </a:t>
            </a:r>
            <a:r>
              <a:rPr lang="en-US" i="1" dirty="0" smtClean="0"/>
              <a:t>Fostering Excellence and Challenging Students in the Classroom and Beyond and Across the Student’s Career: A Mission-Driven Plan for Quality Enhancement</a:t>
            </a:r>
            <a:r>
              <a:rPr lang="en-US" dirty="0" smtClean="0"/>
              <a:t> </a:t>
            </a:r>
            <a:endParaRPr lang="en-US" i="1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have we learned?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GCSU QEP had 6 initiatives </a:t>
            </a:r>
          </a:p>
          <a:p>
            <a:pPr lvl="1"/>
            <a:r>
              <a:rPr lang="en-US" dirty="0" smtClean="0"/>
              <a:t>Multiple sub-initiatives</a:t>
            </a:r>
          </a:p>
          <a:p>
            <a:pPr lvl="1"/>
            <a:r>
              <a:rPr lang="en-US" dirty="0" smtClean="0"/>
              <a:t>Multiple student learning outcomes under each initiative and sub-initiative</a:t>
            </a:r>
          </a:p>
          <a:p>
            <a:pPr lvl="1"/>
            <a:r>
              <a:rPr lang="en-US" dirty="0" smtClean="0"/>
              <a:t>Initiatives were not clearly related to one another</a:t>
            </a:r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 of Focused QEPS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Kennesaw State University</a:t>
            </a:r>
          </a:p>
          <a:p>
            <a:pPr lvl="1"/>
            <a:r>
              <a:rPr lang="en-US" dirty="0" smtClean="0"/>
              <a:t>Title:  </a:t>
            </a:r>
            <a:r>
              <a:rPr lang="en-US" i="1" dirty="0" smtClean="0"/>
              <a:t>Global Learning for Engaged Citizenship</a:t>
            </a:r>
          </a:p>
          <a:p>
            <a:pPr lvl="1"/>
            <a:r>
              <a:rPr lang="en-US" dirty="0" smtClean="0"/>
              <a:t>All initiatives support this one goal</a:t>
            </a:r>
          </a:p>
          <a:p>
            <a:endParaRPr lang="en-US" dirty="0"/>
          </a:p>
        </p:txBody>
      </p:sp>
      <p:pic>
        <p:nvPicPr>
          <p:cNvPr id="7" name="Content Placeholder 6" descr="KSUqepgoals.jpg"/>
          <p:cNvPicPr>
            <a:picLocks noGrp="1" noChangeAspect="1"/>
          </p:cNvPicPr>
          <p:nvPr>
            <p:ph sz="half" idx="2"/>
          </p:nvPr>
        </p:nvPicPr>
        <p:blipFill>
          <a:blip r:embed="rId2"/>
          <a:srcRect l="-8937" r="-8937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651</TotalTime>
  <Words>987</Words>
  <Application>Microsoft Macintosh PowerPoint</Application>
  <PresentationFormat>On-screen Show (4:3)</PresentationFormat>
  <Paragraphs>88</Paragraphs>
  <Slides>17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Flow</vt:lpstr>
      <vt:lpstr>SACS 5th Year Interim Report Update</vt:lpstr>
      <vt:lpstr>General Issues</vt:lpstr>
      <vt:lpstr>General Issues</vt:lpstr>
      <vt:lpstr>General Issues</vt:lpstr>
      <vt:lpstr>General Issues</vt:lpstr>
      <vt:lpstr>General Issues</vt:lpstr>
      <vt:lpstr>What have we learned thus far?</vt:lpstr>
      <vt:lpstr>What have we learned?</vt:lpstr>
      <vt:lpstr>Examples of Focused QEPS</vt:lpstr>
      <vt:lpstr>Assessment Issues with GCSU QEP</vt:lpstr>
      <vt:lpstr>Case Study</vt:lpstr>
      <vt:lpstr>Impact on Student Learning </vt:lpstr>
      <vt:lpstr>QEP Initiative 5: Results</vt:lpstr>
      <vt:lpstr>QEP Initiative 5: Results</vt:lpstr>
      <vt:lpstr>QEP Initiative 5: Results</vt:lpstr>
      <vt:lpstr>Indirect Data on LBTC from Surveys</vt:lpstr>
      <vt:lpstr>Indirect Data on LBTC from Surveys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Quality Enhancement Plan</dc:title>
  <dc:creator>sandra.jordan</dc:creator>
  <cp:lastModifiedBy>Deborah Vess</cp:lastModifiedBy>
  <cp:revision>59</cp:revision>
  <cp:lastPrinted>2010-01-25T15:36:28Z</cp:lastPrinted>
  <dcterms:created xsi:type="dcterms:W3CDTF">2010-02-15T20:47:05Z</dcterms:created>
  <dcterms:modified xsi:type="dcterms:W3CDTF">2010-02-15T20:47:54Z</dcterms:modified>
</cp:coreProperties>
</file>